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596" r:id="rId2"/>
    <p:sldId id="597" r:id="rId3"/>
    <p:sldId id="598" r:id="rId4"/>
    <p:sldId id="599" r:id="rId5"/>
    <p:sldId id="600" r:id="rId6"/>
    <p:sldId id="601" r:id="rId7"/>
    <p:sldId id="602" r:id="rId8"/>
    <p:sldId id="603" r:id="rId9"/>
    <p:sldId id="604" r:id="rId10"/>
    <p:sldId id="605" r:id="rId11"/>
    <p:sldId id="606" r:id="rId12"/>
    <p:sldId id="607" r:id="rId13"/>
    <p:sldId id="608" r:id="rId14"/>
    <p:sldId id="609" r:id="rId15"/>
    <p:sldId id="610" r:id="rId16"/>
    <p:sldId id="611" r:id="rId17"/>
    <p:sldId id="612" r:id="rId18"/>
    <p:sldId id="613" r:id="rId19"/>
    <p:sldId id="614" r:id="rId20"/>
    <p:sldId id="615" r:id="rId21"/>
    <p:sldId id="616" r:id="rId22"/>
    <p:sldId id="617" r:id="rId23"/>
    <p:sldId id="621" r:id="rId24"/>
    <p:sldId id="622" r:id="rId25"/>
    <p:sldId id="623" r:id="rId26"/>
    <p:sldId id="624" r:id="rId27"/>
    <p:sldId id="627" r:id="rId28"/>
    <p:sldId id="628" r:id="rId29"/>
    <p:sldId id="625" r:id="rId30"/>
    <p:sldId id="525" r:id="rId31"/>
    <p:sldId id="587" r:id="rId32"/>
    <p:sldId id="631" r:id="rId33"/>
    <p:sldId id="383" r:id="rId34"/>
    <p:sldId id="483" r:id="rId35"/>
    <p:sldId id="477" r:id="rId36"/>
    <p:sldId id="478" r:id="rId37"/>
    <p:sldId id="529" r:id="rId38"/>
    <p:sldId id="494" r:id="rId39"/>
    <p:sldId id="495" r:id="rId40"/>
    <p:sldId id="497" r:id="rId41"/>
    <p:sldId id="586" r:id="rId42"/>
    <p:sldId id="500" r:id="rId43"/>
    <p:sldId id="530" r:id="rId44"/>
    <p:sldId id="423" r:id="rId45"/>
    <p:sldId id="381" r:id="rId46"/>
    <p:sldId id="271" r:id="rId47"/>
    <p:sldId id="455" r:id="rId48"/>
    <p:sldId id="592" r:id="rId49"/>
    <p:sldId id="540" r:id="rId50"/>
    <p:sldId id="536" r:id="rId51"/>
    <p:sldId id="470" r:id="rId52"/>
    <p:sldId id="459" r:id="rId53"/>
    <p:sldId id="460" r:id="rId54"/>
    <p:sldId id="632" r:id="rId55"/>
    <p:sldId id="633" r:id="rId56"/>
    <p:sldId id="635" r:id="rId57"/>
    <p:sldId id="620" r:id="rId5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679" autoAdjust="0"/>
  </p:normalViewPr>
  <p:slideViewPr>
    <p:cSldViewPr snapToGrid="0">
      <p:cViewPr varScale="1">
        <p:scale>
          <a:sx n="78" d="100"/>
          <a:sy n="78" d="100"/>
        </p:scale>
        <p:origin x="378" y="96"/>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4FC39CA4-BADC-4C34-B439-79C78B657913}" type="datetimeFigureOut">
              <a:rPr lang="en-US" smtClean="0"/>
              <a:t>2/16/2018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F8BE14B-4568-41FD-A4F9-A4CC8F2C1062}" type="slidenum">
              <a:rPr lang="en-US" smtClean="0"/>
              <a:t>‹#›</a:t>
            </a:fld>
            <a:endParaRPr lang="en-US"/>
          </a:p>
        </p:txBody>
      </p:sp>
    </p:spTree>
    <p:extLst>
      <p:ext uri="{BB962C8B-B14F-4D97-AF65-F5344CB8AC3E}">
        <p14:creationId xmlns:p14="http://schemas.microsoft.com/office/powerpoint/2010/main" val="816342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B6970DD-341F-4BBF-B07E-D836889B2426}" type="datetimeFigureOut">
              <a:rPr lang="en-US" smtClean="0"/>
              <a:t>2/16/2018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8734EF6-0474-4757-9B17-796BD3BCBAA6}" type="slidenum">
              <a:rPr lang="en-US" smtClean="0"/>
              <a:t>‹#›</a:t>
            </a:fld>
            <a:endParaRPr lang="en-US"/>
          </a:p>
        </p:txBody>
      </p:sp>
    </p:spTree>
    <p:extLst>
      <p:ext uri="{BB962C8B-B14F-4D97-AF65-F5344CB8AC3E}">
        <p14:creationId xmlns:p14="http://schemas.microsoft.com/office/powerpoint/2010/main" val="267799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take a look at the regional water planning process to see what is being done to address future water needs.  We are going to review Region L Planning Criteria, review a summary of New Water supply sources over the next 50 years, and look at how current EA management strategies add to the Firm Yield of the Aquifer.</a:t>
            </a:r>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23</a:t>
            </a:fld>
            <a:endParaRPr lang="en-US" dirty="0"/>
          </a:p>
        </p:txBody>
      </p:sp>
    </p:spTree>
    <p:extLst>
      <p:ext uri="{BB962C8B-B14F-4D97-AF65-F5344CB8AC3E}">
        <p14:creationId xmlns:p14="http://schemas.microsoft.com/office/powerpoint/2010/main" val="272749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include protection of Water Quality as a priority in our Program.  </a:t>
            </a:r>
            <a:r>
              <a:rPr lang="en-US" sz="1200" kern="1200" baseline="0" dirty="0">
                <a:solidFill>
                  <a:schemeClr val="tx1"/>
                </a:solidFill>
                <a:effectLst/>
                <a:latin typeface="+mn-lt"/>
                <a:ea typeface="+mn-ea"/>
                <a:cs typeface="+mn-cs"/>
              </a:rPr>
              <a:t>To protect </a:t>
            </a:r>
            <a:r>
              <a:rPr lang="en-US" sz="1200" kern="1200" dirty="0">
                <a:solidFill>
                  <a:schemeClr val="tx1"/>
                </a:solidFill>
                <a:effectLst/>
                <a:latin typeface="+mn-lt"/>
                <a:ea typeface="+mn-ea"/>
                <a:cs typeface="+mn-cs"/>
              </a:rPr>
              <a:t>Groundwater – we focus on the process of locating all Edwards wells and prioritizing the risks of known abandoned wells in efforts to assist landowners in plugging these direct conduits to our groundwater.</a:t>
            </a:r>
          </a:p>
          <a:p>
            <a:pPr lvl="0"/>
            <a:r>
              <a:rPr lang="en-US" sz="1200" kern="1200" dirty="0">
                <a:solidFill>
                  <a:schemeClr val="tx1"/>
                </a:solidFill>
                <a:effectLst/>
                <a:latin typeface="+mn-lt"/>
                <a:ea typeface="+mn-ea"/>
                <a:cs typeface="+mn-cs"/>
              </a:rPr>
              <a:t>In regards to protecting the quality of Recharge Water – we have recently revised our Regulated Materials rules, we assess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monitor 140K acres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CEs and provide assistance in monitoring TCEQ</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WQ basins.  The EA SRC provides additional regional NRCS funding for agricultural BMPs to reduce</a:t>
            </a:r>
            <a:r>
              <a:rPr lang="en-US" sz="1200" kern="1200" baseline="0" dirty="0">
                <a:solidFill>
                  <a:schemeClr val="tx1"/>
                </a:solidFill>
                <a:effectLst/>
                <a:latin typeface="+mn-lt"/>
                <a:ea typeface="+mn-ea"/>
                <a:cs typeface="+mn-cs"/>
              </a:rPr>
              <a:t> erosion and </a:t>
            </a:r>
            <a:r>
              <a:rPr lang="en-US" sz="1200" kern="1200" dirty="0">
                <a:solidFill>
                  <a:schemeClr val="tx1"/>
                </a:solidFill>
                <a:effectLst/>
                <a:latin typeface="+mn-lt"/>
                <a:ea typeface="+mn-ea"/>
                <a:cs typeface="+mn-cs"/>
              </a:rPr>
              <a:t>water demand.  First Responder training is</a:t>
            </a:r>
            <a:r>
              <a:rPr lang="en-US" sz="1200" kern="1200" baseline="0" dirty="0">
                <a:solidFill>
                  <a:schemeClr val="tx1"/>
                </a:solidFill>
                <a:effectLst/>
                <a:latin typeface="+mn-lt"/>
                <a:ea typeface="+mn-ea"/>
                <a:cs typeface="+mn-cs"/>
              </a:rPr>
              <a:t> targeted to reduce </a:t>
            </a:r>
            <a:r>
              <a:rPr lang="en-US" sz="1200" kern="1200" dirty="0">
                <a:solidFill>
                  <a:schemeClr val="tx1"/>
                </a:solidFill>
                <a:effectLst/>
                <a:latin typeface="+mn-lt"/>
                <a:ea typeface="+mn-ea"/>
                <a:cs typeface="+mn-cs"/>
              </a:rPr>
              <a:t>EARZ impacts</a:t>
            </a:r>
            <a:r>
              <a:rPr lang="en-US" sz="1200" kern="1200" baseline="0" dirty="0">
                <a:solidFill>
                  <a:schemeClr val="tx1"/>
                </a:solidFill>
                <a:effectLst/>
                <a:latin typeface="+mn-lt"/>
                <a:ea typeface="+mn-ea"/>
                <a:cs typeface="+mn-cs"/>
              </a:rPr>
              <a:t> due to fires and accidents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Aquifer Research is working to better understand the water</a:t>
            </a:r>
            <a:r>
              <a:rPr lang="en-US" sz="1200" kern="1200" baseline="0" dirty="0">
                <a:solidFill>
                  <a:schemeClr val="tx1"/>
                </a:solidFill>
                <a:effectLst/>
                <a:latin typeface="+mn-lt"/>
                <a:ea typeface="+mn-ea"/>
                <a:cs typeface="+mn-cs"/>
              </a:rPr>
              <a:t> quality relationships of surface water and groundwater.</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EA SRC and EAPP</a:t>
            </a:r>
            <a:r>
              <a:rPr lang="en-US" sz="1200" kern="1200" baseline="0" dirty="0">
                <a:solidFill>
                  <a:schemeClr val="tx1"/>
                </a:solidFill>
                <a:effectLst/>
                <a:latin typeface="+mn-lt"/>
                <a:ea typeface="+mn-ea"/>
                <a:cs typeface="+mn-cs"/>
              </a:rPr>
              <a:t> programs are water quality based programs that also protect natural recharge rates.</a:t>
            </a: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18734EF6-0474-4757-9B17-796BD3BCBAA6}" type="slidenum">
              <a:rPr lang="en-US" smtClean="0"/>
              <a:t>32</a:t>
            </a:fld>
            <a:endParaRPr lang="en-US"/>
          </a:p>
        </p:txBody>
      </p:sp>
    </p:spTree>
    <p:extLst>
      <p:ext uri="{BB962C8B-B14F-4D97-AF65-F5344CB8AC3E}">
        <p14:creationId xmlns:p14="http://schemas.microsoft.com/office/powerpoint/2010/main" val="238897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we discuss the topic of Recharge, I will update the 1998 Trans-Texas recharge feasibility studies to current costs and capacities. These are in-channel dams designed to capture and recharge surface water that would have otherwise left the EARZ. </a:t>
            </a:r>
          </a:p>
          <a:p>
            <a:r>
              <a:rPr lang="en-US" baseline="0" dirty="0"/>
              <a:t>The other two topics under Recharge were previously discussed.   </a:t>
            </a:r>
          </a:p>
        </p:txBody>
      </p:sp>
      <p:sp>
        <p:nvSpPr>
          <p:cNvPr id="4" name="Slide Number Placeholder 3"/>
          <p:cNvSpPr>
            <a:spLocks noGrp="1"/>
          </p:cNvSpPr>
          <p:nvPr>
            <p:ph type="sldNum" sz="quarter" idx="10"/>
          </p:nvPr>
        </p:nvSpPr>
        <p:spPr/>
        <p:txBody>
          <a:bodyPr/>
          <a:lstStyle/>
          <a:p>
            <a:fld id="{18734EF6-0474-4757-9B17-796BD3BCBAA6}" type="slidenum">
              <a:rPr lang="en-US" smtClean="0"/>
              <a:t>33</a:t>
            </a:fld>
            <a:endParaRPr lang="en-US"/>
          </a:p>
        </p:txBody>
      </p:sp>
    </p:spTree>
    <p:extLst>
      <p:ext uri="{BB962C8B-B14F-4D97-AF65-F5344CB8AC3E}">
        <p14:creationId xmlns:p14="http://schemas.microsoft.com/office/powerpoint/2010/main" val="4034872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Cost updates</a:t>
            </a:r>
            <a:r>
              <a:rPr lang="en-US" sz="1200" kern="1200" baseline="0" dirty="0">
                <a:solidFill>
                  <a:schemeClr val="tx1"/>
                </a:solidFill>
                <a:effectLst/>
                <a:latin typeface="+mn-lt"/>
                <a:ea typeface="+mn-ea"/>
                <a:cs typeface="+mn-cs"/>
              </a:rPr>
              <a:t> to the 1998 study </a:t>
            </a:r>
            <a:r>
              <a:rPr lang="en-US" sz="1200" kern="1200" dirty="0">
                <a:solidFill>
                  <a:schemeClr val="tx1"/>
                </a:solidFill>
                <a:effectLst/>
                <a:latin typeface="+mn-lt"/>
                <a:ea typeface="+mn-ea"/>
                <a:cs typeface="+mn-cs"/>
              </a:rPr>
              <a:t>were made for both the </a:t>
            </a:r>
            <a:r>
              <a:rPr lang="en-US" sz="1200" u="sng" kern="1200" dirty="0">
                <a:solidFill>
                  <a:schemeClr val="tx1"/>
                </a:solidFill>
                <a:effectLst/>
                <a:latin typeface="+mn-lt"/>
                <a:ea typeface="+mn-ea"/>
                <a:cs typeface="+mn-cs"/>
              </a:rPr>
              <a:t>total capital cost </a:t>
            </a:r>
            <a:r>
              <a:rPr lang="en-US" sz="1200" kern="1200" dirty="0">
                <a:solidFill>
                  <a:schemeClr val="tx1"/>
                </a:solidFill>
                <a:effectLst/>
                <a:latin typeface="+mn-lt"/>
                <a:ea typeface="+mn-ea"/>
                <a:cs typeface="+mn-cs"/>
              </a:rPr>
              <a:t>and the </a:t>
            </a:r>
            <a:r>
              <a:rPr lang="en-US" sz="1200" u="sng" kern="1200" dirty="0">
                <a:solidFill>
                  <a:schemeClr val="tx1"/>
                </a:solidFill>
                <a:effectLst/>
                <a:latin typeface="+mn-lt"/>
                <a:ea typeface="+mn-ea"/>
                <a:cs typeface="+mn-cs"/>
              </a:rPr>
              <a:t>total annual cost </a:t>
            </a:r>
            <a:r>
              <a:rPr lang="en-US" sz="1200" kern="1200" dirty="0">
                <a:solidFill>
                  <a:schemeClr val="tx1"/>
                </a:solidFill>
                <a:effectLst/>
                <a:latin typeface="+mn-lt"/>
                <a:ea typeface="+mn-ea"/>
                <a:cs typeface="+mn-cs"/>
              </a:rPr>
              <a:t>of the project.  Capital cost includes road relocations, land acquisition, site mitigation, and engineering, legal, financial, and administration costs, in addition to construction of the dam.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annual costs include debt financing, O&amp;M, and payment for replacement of downstream water rights impacted by the project. </a:t>
            </a:r>
          </a:p>
        </p:txBody>
      </p:sp>
      <p:sp>
        <p:nvSpPr>
          <p:cNvPr id="4" name="Slide Number Placeholder 3"/>
          <p:cNvSpPr>
            <a:spLocks noGrp="1"/>
          </p:cNvSpPr>
          <p:nvPr>
            <p:ph type="sldNum" sz="quarter" idx="10"/>
          </p:nvPr>
        </p:nvSpPr>
        <p:spPr/>
        <p:txBody>
          <a:bodyPr/>
          <a:lstStyle/>
          <a:p>
            <a:fld id="{18734EF6-0474-4757-9B17-796BD3BCBAA6}" type="slidenum">
              <a:rPr lang="en-US" smtClean="0"/>
              <a:t>34</a:t>
            </a:fld>
            <a:endParaRPr lang="en-US" dirty="0"/>
          </a:p>
        </p:txBody>
      </p:sp>
    </p:spTree>
    <p:extLst>
      <p:ext uri="{BB962C8B-B14F-4D97-AF65-F5344CB8AC3E}">
        <p14:creationId xmlns:p14="http://schemas.microsoft.com/office/powerpoint/2010/main" val="265139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the 3 major river basins outlined in the heavy black line. This was the existing watershed map used for recharge dam feasibility studies conducted from 1988 to 1998.  The map outlines the watershed boundaries of the 4 existing EAA dams (Seco, Parkers, Middle Verde, and San Geronimo), Medina Lake and Canyon Lake.  Canyon and Medina have large dams on the contributing zone that impound large volumes of runoff in a conservation pool for water supply and recreation while also providing sufficient additional storage for flood reduction.</a:t>
            </a:r>
          </a:p>
        </p:txBody>
      </p:sp>
      <p:sp>
        <p:nvSpPr>
          <p:cNvPr id="4" name="Slide Number Placeholder 3"/>
          <p:cNvSpPr>
            <a:spLocks noGrp="1"/>
          </p:cNvSpPr>
          <p:nvPr>
            <p:ph type="sldNum" sz="quarter" idx="10"/>
          </p:nvPr>
        </p:nvSpPr>
        <p:spPr/>
        <p:txBody>
          <a:bodyPr/>
          <a:lstStyle/>
          <a:p>
            <a:fld id="{18734EF6-0474-4757-9B17-796BD3BCBAA6}" type="slidenum">
              <a:rPr lang="en-US" smtClean="0"/>
              <a:t>35</a:t>
            </a:fld>
            <a:endParaRPr lang="en-US" dirty="0"/>
          </a:p>
        </p:txBody>
      </p:sp>
    </p:spTree>
    <p:extLst>
      <p:ext uri="{BB962C8B-B14F-4D97-AF65-F5344CB8AC3E}">
        <p14:creationId xmlns:p14="http://schemas.microsoft.com/office/powerpoint/2010/main" val="177963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adds watersheds of the T-T recharge projects shown with the NE hatching. Although many sites were initially considered (including structures upstream of the RZ), the analysis found that structures situated at the downstream edge of the RZ on major streams were the most cost efficient sites.  </a:t>
            </a:r>
          </a:p>
          <a:p>
            <a:r>
              <a:rPr lang="en-US" sz="1200" kern="1200" dirty="0">
                <a:solidFill>
                  <a:schemeClr val="tx1"/>
                </a:solidFill>
                <a:effectLst/>
                <a:latin typeface="+mn-lt"/>
                <a:ea typeface="+mn-ea"/>
                <a:cs typeface="+mn-cs"/>
              </a:rPr>
              <a:t>The only significant CZ area without a proposed project is the Dry Frio watershed.  The study found that large rates of natural recharge in the Dry Frio River keep an enhancement project from being feasible.  The proposed Trans-Texas projects increase the percentage of land in the CZ draining towards a dam from 41 to 93%, and from 22 to 62% in the RZ.</a:t>
            </a:r>
          </a:p>
          <a:p>
            <a:r>
              <a:rPr lang="en-US" sz="1200" kern="1200" dirty="0">
                <a:solidFill>
                  <a:schemeClr val="tx1"/>
                </a:solidFill>
                <a:effectLst/>
                <a:latin typeface="+mn-lt"/>
                <a:ea typeface="+mn-ea"/>
                <a:cs typeface="+mn-cs"/>
              </a:rPr>
              <a:t>The Indian Creek project dam, is actually on the Nueces River just below the Indian Creek confluence.  It has a watershed several hundred square miles larger than Canyon Lake’s watershed.</a:t>
            </a:r>
          </a:p>
          <a:p>
            <a:r>
              <a:rPr lang="en-US" sz="1200" kern="1200" dirty="0">
                <a:solidFill>
                  <a:schemeClr val="tx1"/>
                </a:solidFill>
                <a:effectLst/>
                <a:latin typeface="+mn-lt"/>
                <a:ea typeface="+mn-ea"/>
                <a:cs typeface="+mn-cs"/>
              </a:rPr>
              <a:t>The map also includes the aquifer’s major hydraulic barriers (shown in gold) to identify project location in relation to the Knippa Gap and </a:t>
            </a:r>
            <a:r>
              <a:rPr lang="en-US" sz="1200" kern="1200" dirty="0" err="1">
                <a:solidFill>
                  <a:schemeClr val="tx1"/>
                </a:solidFill>
                <a:effectLst/>
                <a:latin typeface="+mn-lt"/>
                <a:ea typeface="+mn-ea"/>
                <a:cs typeface="+mn-cs"/>
              </a:rPr>
              <a:t>Haby’s</a:t>
            </a:r>
            <a:r>
              <a:rPr lang="en-US" sz="1200" kern="1200" dirty="0">
                <a:solidFill>
                  <a:schemeClr val="tx1"/>
                </a:solidFill>
                <a:effectLst/>
                <a:latin typeface="+mn-lt"/>
                <a:ea typeface="+mn-ea"/>
                <a:cs typeface="+mn-cs"/>
              </a:rPr>
              <a:t> Fault.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36</a:t>
            </a:fld>
            <a:endParaRPr lang="en-US" dirty="0"/>
          </a:p>
        </p:txBody>
      </p:sp>
    </p:spTree>
    <p:extLst>
      <p:ext uri="{BB962C8B-B14F-4D97-AF65-F5344CB8AC3E}">
        <p14:creationId xmlns:p14="http://schemas.microsoft.com/office/powerpoint/2010/main" val="517732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watersheds of recharge</a:t>
            </a:r>
            <a:r>
              <a:rPr lang="en-US" sz="1200" kern="1200" baseline="0" dirty="0">
                <a:solidFill>
                  <a:schemeClr val="tx1"/>
                </a:solidFill>
                <a:effectLst/>
                <a:latin typeface="+mn-lt"/>
                <a:ea typeface="+mn-ea"/>
                <a:cs typeface="+mn-cs"/>
              </a:rPr>
              <a:t> projects that are still considered feasible today.  All sites are in the Nueces River Basin – the Lower Frio, Lower Sabinal, Lower Hondo and Lower Verde.  These 4 sites provide the best combination of capacity, suitable geology, and location in relation to the aquifer to benefit both consumption and spring flow.</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37</a:t>
            </a:fld>
            <a:endParaRPr lang="en-US" dirty="0"/>
          </a:p>
        </p:txBody>
      </p:sp>
    </p:spTree>
    <p:extLst>
      <p:ext uri="{BB962C8B-B14F-4D97-AF65-F5344CB8AC3E}">
        <p14:creationId xmlns:p14="http://schemas.microsoft.com/office/powerpoint/2010/main" val="1229599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is a summary of the updated capacities and costs of all proposed T-T projects but includes</a:t>
            </a:r>
            <a:r>
              <a:rPr lang="en-US" sz="1200" kern="1200" baseline="0" dirty="0">
                <a:solidFill>
                  <a:schemeClr val="tx1"/>
                </a:solidFill>
                <a:effectLst/>
                <a:latin typeface="+mn-lt"/>
                <a:ea typeface="+mn-ea"/>
                <a:cs typeface="+mn-cs"/>
              </a:rPr>
              <a:t> the 4 prioritized sites in the dashed outline as Package 2C.  </a:t>
            </a:r>
            <a:r>
              <a:rPr lang="en-US" sz="1200" kern="1200" dirty="0">
                <a:solidFill>
                  <a:schemeClr val="tx1"/>
                </a:solidFill>
                <a:effectLst/>
                <a:latin typeface="+mn-lt"/>
                <a:ea typeface="+mn-ea"/>
                <a:cs typeface="+mn-cs"/>
              </a:rPr>
              <a:t>.  The graph shows average condition values in green and drought condition values in brown.  Recharge capacities are in columns and unit prices are in lines.  </a:t>
            </a:r>
            <a:r>
              <a:rPr lang="en-US" sz="1200" kern="1200" baseline="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otice that while some projects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provide a large percentage of the enhanced recharge volume (such as Lower Blanco),</a:t>
            </a:r>
            <a:r>
              <a:rPr lang="en-US" sz="1200" kern="1200" baseline="0" dirty="0">
                <a:solidFill>
                  <a:schemeClr val="tx1"/>
                </a:solidFill>
                <a:effectLst/>
                <a:latin typeface="+mn-lt"/>
                <a:ea typeface="+mn-ea"/>
                <a:cs typeface="+mn-cs"/>
              </a:rPr>
              <a:t> it is located in an area that only benefits the area adjacent to San Marcos springs and received lower priority.  </a:t>
            </a:r>
            <a:r>
              <a:rPr lang="en-US" sz="1200" kern="1200" dirty="0">
                <a:solidFill>
                  <a:schemeClr val="tx1"/>
                </a:solidFill>
                <a:effectLst/>
                <a:latin typeface="+mn-lt"/>
                <a:ea typeface="+mn-ea"/>
                <a:cs typeface="+mn-cs"/>
              </a:rPr>
              <a:t>The dashed line represents the average cost for additional water in the 2016 Region L water plan ($1,219/acft/yr).  Notice</a:t>
            </a:r>
            <a:r>
              <a:rPr lang="en-US" sz="1200" kern="1200" baseline="0" dirty="0">
                <a:solidFill>
                  <a:schemeClr val="tx1"/>
                </a:solidFill>
                <a:effectLst/>
                <a:latin typeface="+mn-lt"/>
                <a:ea typeface="+mn-ea"/>
                <a:cs typeface="+mn-cs"/>
              </a:rPr>
              <a:t> that unit costs ($/acft/yr) for average (green) conditions are substantially lower than unit costs during drought conditions (brown).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 the substantially higher cost of Govt Canyon recharge (built to include flood control).  Also, notice the large difference in recharge quantities and unit prices for average and drought conditions on all projects.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slide will show this information in a table.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38</a:t>
            </a:fld>
            <a:endParaRPr lang="en-US" dirty="0"/>
          </a:p>
        </p:txBody>
      </p:sp>
    </p:spTree>
    <p:extLst>
      <p:ext uri="{BB962C8B-B14F-4D97-AF65-F5344CB8AC3E}">
        <p14:creationId xmlns:p14="http://schemas.microsoft.com/office/powerpoint/2010/main" val="690995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chart shows the accumulated enhanced recharge and annual cost (in 2013 $, based on drought</a:t>
            </a:r>
            <a:r>
              <a:rPr lang="en-US" sz="1200" kern="1200" baseline="0" dirty="0">
                <a:solidFill>
                  <a:schemeClr val="tx1"/>
                </a:solidFill>
                <a:effectLst/>
                <a:latin typeface="+mn-lt"/>
                <a:ea typeface="+mn-ea"/>
                <a:cs typeface="+mn-cs"/>
              </a:rPr>
              <a:t> conditions</a:t>
            </a:r>
            <a:r>
              <a:rPr lang="en-US" sz="1200" kern="1200" dirty="0">
                <a:solidFill>
                  <a:schemeClr val="tx1"/>
                </a:solidFill>
                <a:effectLst/>
                <a:latin typeface="+mn-lt"/>
                <a:ea typeface="+mn-ea"/>
                <a:cs typeface="+mn-cs"/>
              </a:rPr>
              <a:t>) for constructing the 4 projects in Program 2C.  Building the 4 projects would require estimated annual costs of $12M of which $9M is debt payments.   The average cost of that enhanced recharge during drought conditions is $1,413/acft/yr.</a:t>
            </a:r>
          </a:p>
        </p:txBody>
      </p:sp>
      <p:sp>
        <p:nvSpPr>
          <p:cNvPr id="4" name="Slide Number Placeholder 3"/>
          <p:cNvSpPr>
            <a:spLocks noGrp="1"/>
          </p:cNvSpPr>
          <p:nvPr>
            <p:ph type="sldNum" sz="quarter" idx="10"/>
          </p:nvPr>
        </p:nvSpPr>
        <p:spPr/>
        <p:txBody>
          <a:bodyPr/>
          <a:lstStyle/>
          <a:p>
            <a:fld id="{18734EF6-0474-4757-9B17-796BD3BCBAA6}" type="slidenum">
              <a:rPr lang="en-US" smtClean="0"/>
              <a:t>39</a:t>
            </a:fld>
            <a:endParaRPr lang="en-US" dirty="0"/>
          </a:p>
        </p:txBody>
      </p:sp>
    </p:spTree>
    <p:extLst>
      <p:ext uri="{BB962C8B-B14F-4D97-AF65-F5344CB8AC3E}">
        <p14:creationId xmlns:p14="http://schemas.microsoft.com/office/powerpoint/2010/main" val="3425951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compares natural recharge capacity of the aquifer during average and DOR conditions to the different recharge dam strategies I have presented.  Average conditions are shown in blue and DOR conditions are shown in brown.  The percentages shown are in proportion to the natural recharge for average and drought conditions, respectively.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Program 2C is estimated to add 6.4% (44,600 acft/yr) during average conditions and 3.7% (8,500 acft/yr) during the DOR.  Note the contributions of the NRCS dams are near 2% for both average and drought conditions (14,200 acft and 4,928 acft) and EAA dams add 0.5% recharge during average conditions and approximately 0.2% during drought.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Generally, the prioritized sites in Program 2C are thought to have the highest efficiency for both withdrawals and Comal Springflow benefits.  But the volumes of additional recharge available for withdrawals during drought cannot be predicted with certainty.</a:t>
            </a:r>
          </a:p>
        </p:txBody>
      </p:sp>
      <p:sp>
        <p:nvSpPr>
          <p:cNvPr id="4" name="Slide Number Placeholder 3"/>
          <p:cNvSpPr>
            <a:spLocks noGrp="1"/>
          </p:cNvSpPr>
          <p:nvPr>
            <p:ph type="sldNum" sz="quarter" idx="10"/>
          </p:nvPr>
        </p:nvSpPr>
        <p:spPr/>
        <p:txBody>
          <a:bodyPr/>
          <a:lstStyle/>
          <a:p>
            <a:fld id="{18734EF6-0474-4757-9B17-796BD3BCBAA6}" type="slidenum">
              <a:rPr lang="en-US" smtClean="0"/>
              <a:t>40</a:t>
            </a:fld>
            <a:endParaRPr lang="en-US" dirty="0"/>
          </a:p>
        </p:txBody>
      </p:sp>
    </p:spTree>
    <p:extLst>
      <p:ext uri="{BB962C8B-B14F-4D97-AF65-F5344CB8AC3E}">
        <p14:creationId xmlns:p14="http://schemas.microsoft.com/office/powerpoint/2010/main" val="4253100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include</a:t>
            </a:r>
            <a:r>
              <a:rPr lang="en-US" sz="1200" kern="1200" baseline="0" dirty="0">
                <a:solidFill>
                  <a:schemeClr val="tx1"/>
                </a:solidFill>
                <a:effectLst/>
                <a:latin typeface="+mn-lt"/>
                <a:ea typeface="+mn-ea"/>
                <a:cs typeface="+mn-cs"/>
              </a:rPr>
              <a:t> this graph to talk about annual performance vs average performance.  </a:t>
            </a:r>
            <a:r>
              <a:rPr lang="en-US" sz="1200" kern="1200" dirty="0">
                <a:solidFill>
                  <a:schemeClr val="tx1"/>
                </a:solidFill>
                <a:effectLst/>
                <a:latin typeface="+mn-lt"/>
                <a:ea typeface="+mn-ea"/>
                <a:cs typeface="+mn-cs"/>
              </a:rPr>
              <a:t>This graph from the T-T study illustrates the estimated performance of the proposed Lower Frio Creek project as if it was in place from 1934 to 1989.  Natural recharge is shown in white, enhanced recharge is in black.  While the average enhanced recharge of the project is estimated to be nearly 4,000 acft/yr, the project did not provide recharge in 41% of those 56 years.  Notice that the project provides enhanced recharge in only 3 of the 10 years during the DOR.  Although the 10-year long DOR average is the accepted planning standard, take note that enhanced recharge projects have significant levels of variability and uncertainty.  Their performance improves when you look at average performance over decades but they might not provide benefit in years when you need them the most.  This is especially</a:t>
            </a:r>
            <a:r>
              <a:rPr lang="en-US" sz="1200" kern="1200" baseline="0" dirty="0">
                <a:solidFill>
                  <a:schemeClr val="tx1"/>
                </a:solidFill>
                <a:effectLst/>
                <a:latin typeface="+mn-lt"/>
                <a:ea typeface="+mn-ea"/>
                <a:cs typeface="+mn-cs"/>
              </a:rPr>
              <a:t> critical if your long-term system storage is not efficient.</a:t>
            </a:r>
            <a:r>
              <a:rPr lang="en-US" sz="1200" kern="1200" dirty="0">
                <a:solidFill>
                  <a:schemeClr val="tx1"/>
                </a:solidFill>
                <a:effectLst/>
                <a:latin typeface="+mn-lt"/>
                <a:ea typeface="+mn-ea"/>
                <a:cs typeface="+mn-cs"/>
              </a:rPr>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41</a:t>
            </a:fld>
            <a:endParaRPr lang="en-US" dirty="0"/>
          </a:p>
        </p:txBody>
      </p:sp>
    </p:spTree>
    <p:extLst>
      <p:ext uri="{BB962C8B-B14F-4D97-AF65-F5344CB8AC3E}">
        <p14:creationId xmlns:p14="http://schemas.microsoft.com/office/powerpoint/2010/main" val="188629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Region L water planning boundary contains 21 diverse counties and 3 major river basins.  Water planning in the region is particularly complex because of the intricate relationships between the region's surface and groundwater resources.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basis of the stakeholder Planning process is to:  assess projected water demands, and existing supplies,</a:t>
            </a:r>
            <a:r>
              <a:rPr lang="en-US" sz="1200" kern="1200" baseline="0" dirty="0">
                <a:solidFill>
                  <a:schemeClr val="tx1"/>
                </a:solidFill>
                <a:effectLst/>
                <a:latin typeface="+mn-lt"/>
                <a:ea typeface="+mn-ea"/>
                <a:cs typeface="+mn-cs"/>
              </a:rPr>
              <a:t> in order to c</a:t>
            </a:r>
            <a:r>
              <a:rPr lang="en-US" sz="1200" kern="1200" dirty="0">
                <a:solidFill>
                  <a:schemeClr val="tx1"/>
                </a:solidFill>
                <a:effectLst/>
                <a:latin typeface="+mn-lt"/>
                <a:ea typeface="+mn-ea"/>
                <a:cs typeface="+mn-cs"/>
              </a:rPr>
              <a:t>alculate potential shortages.  And</a:t>
            </a:r>
            <a:r>
              <a:rPr lang="en-US" sz="1200" kern="1200" baseline="0" dirty="0">
                <a:solidFill>
                  <a:schemeClr val="tx1"/>
                </a:solidFill>
                <a:effectLst/>
                <a:latin typeface="+mn-lt"/>
                <a:ea typeface="+mn-ea"/>
                <a:cs typeface="+mn-cs"/>
              </a:rPr>
              <a:t> then to E</a:t>
            </a:r>
            <a:r>
              <a:rPr lang="en-US" sz="1200" kern="1200" dirty="0">
                <a:solidFill>
                  <a:schemeClr val="tx1"/>
                </a:solidFill>
                <a:effectLst/>
                <a:latin typeface="+mn-lt"/>
                <a:ea typeface="+mn-ea"/>
                <a:cs typeface="+mn-cs"/>
              </a:rPr>
              <a:t>valuate a proposed water management strategies, and Recommended a prioritized list of capital projects that best meet our future water needs.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Planning process looks at 50-year timeframe and the plan is updated every 5 years.  Current and proposed supplies are evaluated based on Firm Yield which is the average amount of water that the proposed project would produce during the 10-year long drought of record from 1947 to 1956.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 proposed project to be considered, the plan must have a sponsor who develops a conceptual plan and agrees to design, implement and operate the project. With a sponsor in place, TWDB provides funding for the project conceptual feasibility study.  After the feasibility study is complete, the planning group then scores the project on several factors including sustainability and cost effectiveness to receive a ranking among all the other proposed projects.  If the project receives a high score it will have a better chance of getting funding assistance from the State for continued design and implementation.  Conversely, if a project does not go through the Region L process, it still may be possible to build but will have no chance for State regulatory or financial assistance.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24</a:t>
            </a:fld>
            <a:endParaRPr lang="en-US"/>
          </a:p>
        </p:txBody>
      </p:sp>
    </p:spTree>
    <p:extLst>
      <p:ext uri="{BB962C8B-B14F-4D97-AF65-F5344CB8AC3E}">
        <p14:creationId xmlns:p14="http://schemas.microsoft.com/office/powerpoint/2010/main" val="1313349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conclusion to why more recharge projects have not been implemented are centered around Risk analysis.  For </a:t>
            </a:r>
            <a:r>
              <a:rPr lang="en-US" sz="1200" u="sng" kern="1200" dirty="0">
                <a:solidFill>
                  <a:schemeClr val="tx1"/>
                </a:solidFill>
                <a:effectLst/>
                <a:latin typeface="+mn-lt"/>
                <a:ea typeface="+mn-ea"/>
                <a:cs typeface="+mn-cs"/>
              </a:rPr>
              <a:t>approval and implementation</a:t>
            </a:r>
            <a:r>
              <a:rPr lang="en-US" sz="1200" kern="1200" dirty="0">
                <a:solidFill>
                  <a:schemeClr val="tx1"/>
                </a:solidFill>
                <a:effectLst/>
                <a:latin typeface="+mn-lt"/>
                <a:ea typeface="+mn-ea"/>
                <a:cs typeface="+mn-cs"/>
              </a:rPr>
              <a:t>, a recharge dam project sponsor must be able to risk millions of dollars up-front during the development phase and be totally committed to persevering through strong opposition over</a:t>
            </a:r>
            <a:r>
              <a:rPr lang="en-US" sz="1200" kern="1200" baseline="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long project schedule.  </a:t>
            </a:r>
          </a:p>
          <a:p>
            <a:r>
              <a:rPr lang="en-US" sz="1200" kern="1200" dirty="0">
                <a:solidFill>
                  <a:schemeClr val="tx1"/>
                </a:solidFill>
                <a:effectLst/>
                <a:latin typeface="+mn-lt"/>
                <a:ea typeface="+mn-ea"/>
                <a:cs typeface="+mn-cs"/>
              </a:rPr>
              <a:t>For </a:t>
            </a:r>
            <a:r>
              <a:rPr lang="en-US" sz="1200" u="sng" kern="1200" dirty="0">
                <a:solidFill>
                  <a:schemeClr val="tx1"/>
                </a:solidFill>
                <a:effectLst/>
                <a:latin typeface="+mn-lt"/>
                <a:ea typeface="+mn-ea"/>
                <a:cs typeface="+mn-cs"/>
              </a:rPr>
              <a:t>Technical Function</a:t>
            </a:r>
            <a:r>
              <a:rPr lang="en-US" sz="1200" kern="1200" dirty="0">
                <a:solidFill>
                  <a:schemeClr val="tx1"/>
                </a:solidFill>
                <a:effectLst/>
                <a:latin typeface="+mn-lt"/>
                <a:ea typeface="+mn-ea"/>
                <a:cs typeface="+mn-cs"/>
              </a:rPr>
              <a:t>, the first level of risk is uncertainty in the volume of additional recharge the project captures and the second level of uncertainty is to know how much of that recharged water will physically be available for withdrawals or spring flow when needed.  And then there are the environmental concerns of dams including sediment loading of natural recharge features.</a:t>
            </a:r>
          </a:p>
          <a:p>
            <a:r>
              <a:rPr lang="en-US" sz="1200" u="sng" kern="1200" dirty="0">
                <a:solidFill>
                  <a:schemeClr val="tx1"/>
                </a:solidFill>
                <a:effectLst/>
                <a:latin typeface="+mn-lt"/>
                <a:ea typeface="+mn-ea"/>
                <a:cs typeface="+mn-cs"/>
              </a:rPr>
              <a:t>Economic viability risk </a:t>
            </a:r>
            <a:r>
              <a:rPr lang="en-US" sz="1200" kern="1200" dirty="0">
                <a:solidFill>
                  <a:schemeClr val="tx1"/>
                </a:solidFill>
                <a:effectLst/>
                <a:latin typeface="+mn-lt"/>
                <a:ea typeface="+mn-ea"/>
                <a:cs typeface="+mn-cs"/>
              </a:rPr>
              <a:t>includes the lack of certainty to receive administrative approval for additional withdrawals during drought conditions.  And funding assistance from others is unlikely.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the unit cost for enhanced recharge dams appear to have some cost advantages over other strategies, the high level of risk and uncertainty associated with dam projects are “hidden costs” and perhaps the larger consideration.  Understanding levels of risk associated with recharge dam projects helps me to understand why alternate strategies, somewhat higher in unit cost are selected if the firm yield is more reliable and certain in times of drought.  Vista Ridge (50K acft/yr, $2,180) and the Brackish Wilcox Desal projects (13.4K-53.8K acft/yr, $1290).   </a:t>
            </a:r>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42</a:t>
            </a:fld>
            <a:endParaRPr lang="en-US" dirty="0"/>
          </a:p>
        </p:txBody>
      </p:sp>
    </p:spTree>
    <p:extLst>
      <p:ext uri="{BB962C8B-B14F-4D97-AF65-F5344CB8AC3E}">
        <p14:creationId xmlns:p14="http://schemas.microsoft.com/office/powerpoint/2010/main" val="1507973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aquifer is more storage limited than recharge limited.  Let’s now turn to strategies for long-term storage that potentially could contribute to the firm yield of the Aquifer.  The strategies include…  [list]</a:t>
            </a:r>
          </a:p>
        </p:txBody>
      </p:sp>
      <p:sp>
        <p:nvSpPr>
          <p:cNvPr id="4" name="Slide Number Placeholder 3"/>
          <p:cNvSpPr>
            <a:spLocks noGrp="1"/>
          </p:cNvSpPr>
          <p:nvPr>
            <p:ph type="sldNum" sz="quarter" idx="10"/>
          </p:nvPr>
        </p:nvSpPr>
        <p:spPr/>
        <p:txBody>
          <a:bodyPr/>
          <a:lstStyle/>
          <a:p>
            <a:fld id="{18734EF6-0474-4757-9B17-796BD3BCBAA6}" type="slidenum">
              <a:rPr lang="en-US" smtClean="0"/>
              <a:t>43</a:t>
            </a:fld>
            <a:endParaRPr lang="en-US"/>
          </a:p>
        </p:txBody>
      </p:sp>
    </p:spTree>
    <p:extLst>
      <p:ext uri="{BB962C8B-B14F-4D97-AF65-F5344CB8AC3E}">
        <p14:creationId xmlns:p14="http://schemas.microsoft.com/office/powerpoint/2010/main" val="342347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at specific strategies, let’s look at the potential benefits of additional long-term storage in the system.</a:t>
            </a:r>
            <a:r>
              <a:rPr lang="en-US" baseline="0" dirty="0"/>
              <a:t>  </a:t>
            </a:r>
          </a:p>
          <a:p>
            <a:r>
              <a:rPr lang="en-US" baseline="0" dirty="0"/>
              <a:t>As we know, when the level of groundwater in the Aquifer is high, it creates more hydraulic pressure at the elevation of the spring which increases rates of springflow.  In addition, additional springs that are normally dry may also start to flow.  A graph of the discharge of Comal Springs vs. the elevation of the J-17 well is shown in the chart on the left.  The rate of discharge for Comal Springs increases at a rate of 5 cfs per foot of water level increase.  5 cfs flowing for a year produces a larger volume of water than our 4 recharge dams added together during average years.  At the same time, the approximate volumes of storage in the aquifer between “full”, at 700’, versus Stage 3 Restrictions, at 640’, is approximately 2M acft, which Mark showed earlier typically lasts 2 years when we were in drought.  We need to extend the two year storage volume of our natural system and extend it closer to 10 years if possible.  A way to take advantage of our efficient natural recharge rates is move water into storage during times of high rates of spring flow.  So what amount of water Edwards water is available for long term storage?</a:t>
            </a:r>
          </a:p>
          <a:p>
            <a:endParaRPr lang="en-US" baseline="0" dirty="0"/>
          </a:p>
          <a:p>
            <a:r>
              <a:rPr lang="en-US" baseline="0" dirty="0"/>
              <a:t>So if we had additional storage, “what volume of water is available to be stored long-term without enhanced recharge rates?”  the next slide approximates an answer to that question.</a:t>
            </a:r>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44</a:t>
            </a:fld>
            <a:endParaRPr lang="en-US"/>
          </a:p>
        </p:txBody>
      </p:sp>
    </p:spTree>
    <p:extLst>
      <p:ext uri="{BB962C8B-B14F-4D97-AF65-F5344CB8AC3E}">
        <p14:creationId xmlns:p14="http://schemas.microsoft.com/office/powerpoint/2010/main" val="4023307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chart shows the previous 25-years of groundwater discharge by Use from the Aquifer.  Springflow is shown in dark blue and municipal use in shown in orange.  Irrigation is shown in light blue.  The historical mean for springflow is shown in dark red dash and the minimum sustainable long-term average springflow determined by the EAHCP is shown in the blue dash.  In this example, I considered the volume of springflow in excess of these averages as a potential source of additional water for long-term system storage somewhere in the system – either from a well or diverting downstream surface water.  The table quantifies the volume of springflow in excess of these springflow averages. High spring flows represent peaks that could be “shaved off” and stored for future droughts.</a:t>
            </a:r>
          </a:p>
          <a:p>
            <a:pPr defTabSz="933237">
              <a:defRPr/>
            </a:pPr>
            <a:endParaRPr lang="en-US" baseline="0" dirty="0"/>
          </a:p>
          <a:p>
            <a:pPr defTabSz="933237">
              <a:defRPr/>
            </a:pPr>
            <a:r>
              <a:rPr lang="en-US" baseline="0" dirty="0"/>
              <a:t>As shown in the table, the resulting volume of supply for additional storage is substantial.  Depending on the level of minimum springflow chosen, the annual mean is either 119K or 171K acft/yr.  The Annual median is 64k or 133 K acft/yr. </a:t>
            </a:r>
          </a:p>
          <a:p>
            <a:endParaRPr lang="en-US" baseline="0" dirty="0"/>
          </a:p>
          <a:p>
            <a:r>
              <a:rPr lang="en-US" baseline="0" dirty="0"/>
              <a:t>If the long-term storage capacity is large enough, over the past 25 years, the accumulated storage volume could have been 3.1M acft or 4.4M acft depending on the minimum springflow rate chosen. (remember that the storage in the aquifer from full to Comal Springs dry is 2.9M acft).  Assuming the system is operated to withdraw from storage when springs are less than average results in peak storage volumes of 2.7M and 4.2M acft.  This very approximate estimate shows the potential of long-term storage.  2.5M acft is a 10-year supply for the current municipal demand average.</a:t>
            </a:r>
          </a:p>
          <a:p>
            <a:endParaRPr lang="en-US" baseline="0" dirty="0"/>
          </a:p>
          <a:p>
            <a:r>
              <a:rPr lang="en-US" baseline="0" dirty="0"/>
              <a:t>Municipal mean = 250;  median = 253</a:t>
            </a:r>
          </a:p>
          <a:p>
            <a:r>
              <a:rPr lang="en-US" baseline="0" dirty="0"/>
              <a:t>Irrigation mean  = 95:    median = 90</a:t>
            </a:r>
          </a:p>
          <a:p>
            <a:r>
              <a:rPr lang="en-US" baseline="0" dirty="0"/>
              <a:t>Total Wells mean=395:  median = 392</a:t>
            </a:r>
          </a:p>
          <a:p>
            <a:r>
              <a:rPr lang="en-US" baseline="0" dirty="0"/>
              <a:t>Springs     mean= 429:  median = 397	</a:t>
            </a:r>
          </a:p>
          <a:p>
            <a:r>
              <a:rPr lang="en-US" baseline="0" dirty="0"/>
              <a:t>Long-term minimal average (50-year) at Comal = 225 cfs, San Marcos = 140 cfs.</a:t>
            </a:r>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45</a:t>
            </a:fld>
            <a:endParaRPr lang="en-US"/>
          </a:p>
        </p:txBody>
      </p:sp>
    </p:spTree>
    <p:extLst>
      <p:ext uri="{BB962C8B-B14F-4D97-AF65-F5344CB8AC3E}">
        <p14:creationId xmlns:p14="http://schemas.microsoft.com/office/powerpoint/2010/main" val="3614729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a:t>
            </a:r>
            <a:r>
              <a:rPr lang="en-US" baseline="0" dirty="0"/>
              <a:t> let’s look at a few Alternative Storage concepts a discuss their strengths and weaknesses.  </a:t>
            </a:r>
            <a:endParaRPr lang="en-US" dirty="0"/>
          </a:p>
          <a:p>
            <a:endParaRPr lang="en-US" dirty="0"/>
          </a:p>
          <a:p>
            <a:r>
              <a:rPr lang="en-US" dirty="0"/>
              <a:t>ASRs</a:t>
            </a:r>
            <a:r>
              <a:rPr lang="en-US" baseline="0" dirty="0"/>
              <a:t> and OCRs are currently functioning long-term storage strategies that increase Firm Yield within our region as an alternative to the complications of instream reservoirs.  </a:t>
            </a:r>
            <a:r>
              <a:rPr lang="en-US" dirty="0"/>
              <a:t>As demonstrated by the SAWS ASR into the Carrizo, the sand aquifer is working well to hold a bubble of 100K acft of Edwards Water in a relatively static location over the long-term that does not require treatment</a:t>
            </a:r>
            <a:r>
              <a:rPr lang="en-US" baseline="0" dirty="0"/>
              <a:t> upon removal</a:t>
            </a:r>
            <a:r>
              <a:rPr lang="en-US" dirty="0"/>
              <a:t>.  SAWS believes that the capacity  of the SAWS ASR to be 120K acft.  The NBU ASR is expected to answer questions</a:t>
            </a:r>
            <a:r>
              <a:rPr lang="en-US" baseline="0" dirty="0"/>
              <a:t> over the next several years whether the saline Edwards aquifer is a feasible site for ASR projects.</a:t>
            </a:r>
            <a:endParaRPr lang="en-US" dirty="0"/>
          </a:p>
          <a:p>
            <a:endParaRPr lang="en-US" dirty="0"/>
          </a:p>
          <a:p>
            <a:r>
              <a:rPr lang="en-US" dirty="0"/>
              <a:t>OCRs have</a:t>
            </a:r>
            <a:r>
              <a:rPr lang="en-US" baseline="0" dirty="0"/>
              <a:t> less environmental impacts that in-channel reservoirs and have the advantage of appropriate surface water rights over ASRs.  Evaporation favors ASRs although floating covers can greatly reduce evaporation losses in reservoirs.  OCRs can be designed to accept large rates of flow if trying to scalp flood flows from a river.  Water would require treatment for potable use.</a:t>
            </a:r>
            <a:endParaRPr lang="en-US" dirty="0"/>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46</a:t>
            </a:fld>
            <a:endParaRPr lang="en-US"/>
          </a:p>
        </p:txBody>
      </p:sp>
    </p:spTree>
    <p:extLst>
      <p:ext uri="{BB962C8B-B14F-4D97-AF65-F5344CB8AC3E}">
        <p14:creationId xmlns:p14="http://schemas.microsoft.com/office/powerpoint/2010/main" val="179411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ASR and OCR projects listed in</a:t>
            </a:r>
            <a:r>
              <a:rPr lang="en-US" baseline="0" dirty="0"/>
              <a:t> the 2016 Region L State Water Plan.  These strategies comprise 25% of the additional water resources for the region over the next 50 years.</a:t>
            </a:r>
          </a:p>
          <a:p>
            <a:endParaRPr lang="en-US" baseline="0" dirty="0"/>
          </a:p>
          <a:p>
            <a:r>
              <a:rPr lang="en-US" baseline="0" dirty="0"/>
              <a:t>ASRs - The GBRA Mid-Basin ASR is proposed to firm up interruptible diversions from the Guadalupe River by using the Carrizo Aquifer.</a:t>
            </a:r>
          </a:p>
          <a:p>
            <a:r>
              <a:rPr lang="en-US" baseline="0" dirty="0"/>
              <a:t>OCRs - </a:t>
            </a:r>
            <a:r>
              <a:rPr lang="en-US" u="sng" baseline="0" dirty="0"/>
              <a:t>The GBRA New Appropriation project </a:t>
            </a:r>
            <a:r>
              <a:rPr lang="en-US" baseline="0" dirty="0"/>
              <a:t>is located in Calhoun county and will use existing gravity flow diversion facilities just upstream of the salt water barrier to fill up to a 200,000 acft impoundment reservoir.  </a:t>
            </a:r>
          </a:p>
          <a:p>
            <a:r>
              <a:rPr lang="en-US" baseline="0" dirty="0"/>
              <a:t>The </a:t>
            </a:r>
            <a:r>
              <a:rPr lang="en-US" u="sng" baseline="0" dirty="0"/>
              <a:t>GBRA Lower Basin project</a:t>
            </a:r>
            <a:r>
              <a:rPr lang="en-US" baseline="0" dirty="0"/>
              <a:t> will allow the GBRA and Dow Chemical company to divert and store already owned water rights in a relatively small 12,500 acft reservoir which will be filled and drained multiple times during the year to improve efficiency in management of water supply.  The GBRA is in the preliminary design phase and is currently collecting environmental data on several potential project sites for both projects.  </a:t>
            </a:r>
          </a:p>
          <a:p>
            <a:r>
              <a:rPr lang="en-US" baseline="0" dirty="0"/>
              <a:t>The LCRA Lane City reservoir project, on the Colorado River in Region K, is planned to be operational in late 2018.  The project allows the LCRA to more efficiently supply agriculture irrigation by increasing the storage capacity of their overall lake system.  40K acft reservoir, 40’ D x 1mi x 2mi.</a:t>
            </a:r>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47</a:t>
            </a:fld>
            <a:endParaRPr lang="en-US"/>
          </a:p>
        </p:txBody>
      </p:sp>
    </p:spTree>
    <p:extLst>
      <p:ext uri="{BB962C8B-B14F-4D97-AF65-F5344CB8AC3E}">
        <p14:creationId xmlns:p14="http://schemas.microsoft.com/office/powerpoint/2010/main" val="965644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two storage strategies are considered conceptual strategies because contributions to Firm Yield have not been established.  R&amp;R is primarily a storage strategy, with the twist of using the Edwards aquifer as the storage basin.  The Todd Study in 2008 evaluated a system of diversions and recharge locations with several management strategies but the ability to predict how the system will function in a karst aquifer is very difficult.  Our existing aquifer model is not designed to simulate the transport of water in the system, which the R&amp;R strategy requires.  Other concerns are that the residence time in the aquifer is too short for Firm Yield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kern="1200" dirty="0">
                <a:solidFill>
                  <a:schemeClr val="tx1"/>
                </a:solidFill>
                <a:effectLst/>
                <a:latin typeface="+mn-lt"/>
                <a:ea typeface="+mn-ea"/>
                <a:cs typeface="+mn-cs"/>
              </a:rPr>
              <a:t>Rainwater harvesting is currently a storage strategy for individual properties to reduce water consumption during normal weather patterns.  It is not considered a basin wide strategy that adds to the Firm Yield of the aquifer.  Planning is problematic for the reasons listed, which provide</a:t>
            </a:r>
            <a:r>
              <a:rPr lang="en-US" sz="1200" kern="1200" baseline="0" dirty="0">
                <a:solidFill>
                  <a:schemeClr val="tx1"/>
                </a:solidFill>
                <a:effectLst/>
                <a:latin typeface="+mn-lt"/>
                <a:ea typeface="+mn-ea"/>
                <a:cs typeface="+mn-cs"/>
              </a:rPr>
              <a:t> uncertainty to th</a:t>
            </a:r>
            <a:r>
              <a:rPr lang="en-US" sz="1200" kern="1200" dirty="0">
                <a:solidFill>
                  <a:schemeClr val="tx1"/>
                </a:solidFill>
                <a:effectLst/>
                <a:latin typeface="+mn-lt"/>
                <a:ea typeface="+mn-ea"/>
                <a:cs typeface="+mn-cs"/>
              </a:rPr>
              <a:t>e benefits of this strategy on a watershed scale.</a:t>
            </a:r>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48</a:t>
            </a:fld>
            <a:endParaRPr lang="en-US"/>
          </a:p>
        </p:txBody>
      </p:sp>
    </p:spTree>
    <p:extLst>
      <p:ext uri="{BB962C8B-B14F-4D97-AF65-F5344CB8AC3E}">
        <p14:creationId xmlns:p14="http://schemas.microsoft.com/office/powerpoint/2010/main" val="4090238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EAA has developed efficiency in Aquifer management strategies made possible by the EAA Act to limit pumping.  As mentioned earlier, these two strategies add over 62,000 acft/yr to the Firm Yield of the Aquifer at a cost of  $550/acft/yr.</a:t>
            </a:r>
          </a:p>
        </p:txBody>
      </p:sp>
      <p:sp>
        <p:nvSpPr>
          <p:cNvPr id="4" name="Slide Number Placeholder 3"/>
          <p:cNvSpPr>
            <a:spLocks noGrp="1"/>
          </p:cNvSpPr>
          <p:nvPr>
            <p:ph type="sldNum" sz="quarter" idx="10"/>
          </p:nvPr>
        </p:nvSpPr>
        <p:spPr/>
        <p:txBody>
          <a:bodyPr/>
          <a:lstStyle/>
          <a:p>
            <a:fld id="{18734EF6-0474-4757-9B17-796BD3BCBAA6}" type="slidenum">
              <a:rPr lang="en-US" smtClean="0"/>
              <a:t>49</a:t>
            </a:fld>
            <a:endParaRPr lang="en-US"/>
          </a:p>
        </p:txBody>
      </p:sp>
    </p:spTree>
    <p:extLst>
      <p:ext uri="{BB962C8B-B14F-4D97-AF65-F5344CB8AC3E}">
        <p14:creationId xmlns:p14="http://schemas.microsoft.com/office/powerpoint/2010/main" val="2350477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finally, I want to mention 2 additional strategies that do not directly draw from the freshwater zone of the Aquifer but could have significant water planning impacts in the future. </a:t>
            </a:r>
          </a:p>
        </p:txBody>
      </p:sp>
      <p:sp>
        <p:nvSpPr>
          <p:cNvPr id="4" name="Slide Number Placeholder 3"/>
          <p:cNvSpPr>
            <a:spLocks noGrp="1"/>
          </p:cNvSpPr>
          <p:nvPr>
            <p:ph type="sldNum" sz="quarter" idx="10"/>
          </p:nvPr>
        </p:nvSpPr>
        <p:spPr/>
        <p:txBody>
          <a:bodyPr/>
          <a:lstStyle/>
          <a:p>
            <a:fld id="{18734EF6-0474-4757-9B17-796BD3BCBAA6}" type="slidenum">
              <a:rPr lang="en-US" smtClean="0"/>
              <a:t>50</a:t>
            </a:fld>
            <a:endParaRPr lang="en-US"/>
          </a:p>
        </p:txBody>
      </p:sp>
    </p:spTree>
    <p:extLst>
      <p:ext uri="{BB962C8B-B14F-4D97-AF65-F5344CB8AC3E}">
        <p14:creationId xmlns:p14="http://schemas.microsoft.com/office/powerpoint/2010/main" val="1686000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like the SAWS</a:t>
            </a:r>
            <a:r>
              <a:rPr lang="en-US" baseline="0" dirty="0"/>
              <a:t> Desal project in the Wilcox Aquifer, the </a:t>
            </a:r>
            <a:r>
              <a:rPr lang="en-US" dirty="0"/>
              <a:t>Edwards desal Tan  colors of the above map are considered the brackish zone of the Edwards with TDS between 500 and 10,000 ppm.  The areas within our jurisdiction, shown in the red line, are treated the same as freshwater and require a permit.  The areas outside of our jurisdiction are not regulated.  This graphic was provided by Dr. Alan Dutton and his graduate student Stephen Hoff from a paper that is currently in peer review.  A</a:t>
            </a:r>
            <a:r>
              <a:rPr lang="en-US" baseline="0" dirty="0"/>
              <a:t> p</a:t>
            </a:r>
            <a:r>
              <a:rPr lang="en-US" dirty="0"/>
              <a:t>otential benefit is the large volume of water available to contribute to firm yield when called upon.  </a:t>
            </a:r>
          </a:p>
          <a:p>
            <a:pPr algn="ctr"/>
            <a:r>
              <a:rPr lang="en-US" dirty="0"/>
              <a:t>Concerns are the Edwards</a:t>
            </a:r>
            <a:r>
              <a:rPr lang="en-US" baseline="0" dirty="0"/>
              <a:t> permit requirement within EAA jurisdiction and the</a:t>
            </a:r>
            <a:r>
              <a:rPr lang="en-US" dirty="0"/>
              <a:t> unknown aquifer permeability and transmissivity.  Depending on the amount of flow connection to the freshwater zone, this may be an isolated mining operation or just an expansion of demand on the freshwater pool.  Edwards saline represents a large volume of water with some significant unknowns.</a:t>
            </a:r>
          </a:p>
        </p:txBody>
      </p:sp>
      <p:sp>
        <p:nvSpPr>
          <p:cNvPr id="4" name="Slide Number Placeholder 3"/>
          <p:cNvSpPr>
            <a:spLocks noGrp="1"/>
          </p:cNvSpPr>
          <p:nvPr>
            <p:ph type="sldNum" sz="quarter" idx="10"/>
          </p:nvPr>
        </p:nvSpPr>
        <p:spPr/>
        <p:txBody>
          <a:bodyPr/>
          <a:lstStyle/>
          <a:p>
            <a:fld id="{18734EF6-0474-4757-9B17-796BD3BCBAA6}" type="slidenum">
              <a:rPr lang="en-US" smtClean="0"/>
              <a:t>51</a:t>
            </a:fld>
            <a:endParaRPr lang="en-US"/>
          </a:p>
        </p:txBody>
      </p:sp>
    </p:spTree>
    <p:extLst>
      <p:ext uri="{BB962C8B-B14F-4D97-AF65-F5344CB8AC3E}">
        <p14:creationId xmlns:p14="http://schemas.microsoft.com/office/powerpoint/2010/main" val="408054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planning process itemizes the demands and additional needs of all user groups in the region – in the categories listed here.  By 2070, the population growth is anticipated to be 73% with an increase in demand of 34%.  The additional needs for Region L by 2070 are estimated to be 482,943 acft/yr.  The Municipal sector demands show the biggest additional need at 59% of the total.</a:t>
            </a:r>
          </a:p>
        </p:txBody>
      </p:sp>
      <p:sp>
        <p:nvSpPr>
          <p:cNvPr id="4" name="Slide Number Placeholder 3"/>
          <p:cNvSpPr>
            <a:spLocks noGrp="1"/>
          </p:cNvSpPr>
          <p:nvPr>
            <p:ph type="sldNum" sz="quarter" idx="10"/>
          </p:nvPr>
        </p:nvSpPr>
        <p:spPr/>
        <p:txBody>
          <a:bodyPr/>
          <a:lstStyle/>
          <a:p>
            <a:fld id="{18734EF6-0474-4757-9B17-796BD3BCBAA6}" type="slidenum">
              <a:rPr lang="en-US" smtClean="0"/>
              <a:t>25</a:t>
            </a:fld>
            <a:endParaRPr lang="en-US"/>
          </a:p>
        </p:txBody>
      </p:sp>
    </p:spTree>
    <p:extLst>
      <p:ext uri="{BB962C8B-B14F-4D97-AF65-F5344CB8AC3E}">
        <p14:creationId xmlns:p14="http://schemas.microsoft.com/office/powerpoint/2010/main" val="3286538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reuse has several subcategories.  Typical non-potable uses are irrigation and industrial processes.  SAWS has demands for non-potable reuse beyond what they can currently provide primarily because it is not subject to drought restrictions.  So, non-potable water reuse is in demand and will continue to be a large component of Edwards demand reduction in the future.</a:t>
            </a:r>
          </a:p>
          <a:p>
            <a:endParaRPr lang="en-US" dirty="0"/>
          </a:p>
          <a:p>
            <a:r>
              <a:rPr lang="en-US" dirty="0"/>
              <a:t>The other three subcategories are for potable reuse including IPR, DPR, and de Facto reuse.  [define]  Advanced treatment technologies currently exist and are currently implemented in Texas at reasonable prices to purify effluent water for both direct and indirect potable use.  Advanced treatment could solve two problems at once, reduce current pollutant loadings and provide a valuable water supply source.   </a:t>
            </a:r>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52</a:t>
            </a:fld>
            <a:endParaRPr lang="en-US"/>
          </a:p>
        </p:txBody>
      </p:sp>
    </p:spTree>
    <p:extLst>
      <p:ext uri="{BB962C8B-B14F-4D97-AF65-F5344CB8AC3E}">
        <p14:creationId xmlns:p14="http://schemas.microsoft.com/office/powerpoint/2010/main" val="3524282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technology is there and direct potable reuse is being operated successfully in Big Spring and Wichita Falls.</a:t>
            </a:r>
          </a:p>
          <a:p>
            <a:r>
              <a:rPr lang="en-US" dirty="0"/>
              <a:t>It has sustainable benefits of reducing pollutant loading while providing a reliable source of water in times of drought that increase in supply as the population increases.</a:t>
            </a:r>
          </a:p>
          <a:p>
            <a:r>
              <a:rPr lang="en-US" dirty="0"/>
              <a:t>Concerns are safeguards in the system to protect human health (including contaminants of emerging concern), overcoming the public “yuck factor” and disposal of concentrate from the water purification process. </a:t>
            </a:r>
          </a:p>
          <a:p>
            <a:r>
              <a:rPr lang="en-US" dirty="0"/>
              <a:t>This concludes a review of optimization strategies.</a:t>
            </a:r>
          </a:p>
        </p:txBody>
      </p:sp>
      <p:sp>
        <p:nvSpPr>
          <p:cNvPr id="4" name="Slide Number Placeholder 3"/>
          <p:cNvSpPr>
            <a:spLocks noGrp="1"/>
          </p:cNvSpPr>
          <p:nvPr>
            <p:ph type="sldNum" sz="quarter" idx="10"/>
          </p:nvPr>
        </p:nvSpPr>
        <p:spPr/>
        <p:txBody>
          <a:bodyPr/>
          <a:lstStyle/>
          <a:p>
            <a:fld id="{18734EF6-0474-4757-9B17-796BD3BCBAA6}" type="slidenum">
              <a:rPr lang="en-US" smtClean="0"/>
              <a:t>53</a:t>
            </a:fld>
            <a:endParaRPr lang="en-US"/>
          </a:p>
        </p:txBody>
      </p:sp>
    </p:spTree>
    <p:extLst>
      <p:ext uri="{BB962C8B-B14F-4D97-AF65-F5344CB8AC3E}">
        <p14:creationId xmlns:p14="http://schemas.microsoft.com/office/powerpoint/2010/main" val="413309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enter the last portion</a:t>
            </a:r>
            <a:r>
              <a:rPr lang="en-US" baseline="0" dirty="0"/>
              <a:t> of the presentation and focus on where the program goes from here, I think it is important to update the status of Region L water planning before we talk about the EAA program vision.</a:t>
            </a:r>
            <a:endParaRPr lang="en-US" dirty="0"/>
          </a:p>
        </p:txBody>
      </p:sp>
      <p:sp>
        <p:nvSpPr>
          <p:cNvPr id="4" name="Slide Number Placeholder 3"/>
          <p:cNvSpPr>
            <a:spLocks noGrp="1"/>
          </p:cNvSpPr>
          <p:nvPr>
            <p:ph type="sldNum" sz="quarter" idx="10"/>
          </p:nvPr>
        </p:nvSpPr>
        <p:spPr/>
        <p:txBody>
          <a:bodyPr/>
          <a:lstStyle/>
          <a:p>
            <a:pPr defTabSz="931774">
              <a:defRPr/>
            </a:pPr>
            <a:fld id="{18734EF6-0474-4757-9B17-796BD3BCBAA6}" type="slidenum">
              <a:rPr lang="en-US">
                <a:solidFill>
                  <a:prstClr val="black"/>
                </a:solidFill>
                <a:latin typeface="Calibri" panose="020F0502020204030204"/>
              </a:rPr>
              <a:pPr defTabSz="931774">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33471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8734EF6-0474-4757-9B17-796BD3BCBAA6}" type="slidenum">
              <a:rPr lang="en-US">
                <a:solidFill>
                  <a:prstClr val="black"/>
                </a:solidFill>
                <a:latin typeface="Calibri" panose="020F0502020204030204"/>
              </a:rPr>
              <a:pPr defTabSz="931774">
                <a:defRPr/>
              </a:pPr>
              <a:t>56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0392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pie chart</a:t>
            </a:r>
            <a:r>
              <a:rPr lang="en-US" baseline="0" dirty="0"/>
              <a:t> </a:t>
            </a:r>
            <a:r>
              <a:rPr lang="en-US" dirty="0"/>
              <a:t>is a summary of 2016 Region L water plan strategies to produce new water supplies of 787,000 acft/yr by the year 2070.  The plan intentionally includes the contingency above the estimated need, because of risks involved with implementing water supply projects.  There is a large range in project costs from $140 to $5,032 per acre foot with the average cost estimated at </a:t>
            </a:r>
            <a:r>
              <a:rPr lang="en-US" u="sng" dirty="0"/>
              <a:t>$1,291</a:t>
            </a:r>
            <a:r>
              <a:rPr lang="en-US" dirty="0"/>
              <a:t>.  The total cost of these projects (Region L only) is $10.2 B.  All of these costs are in 2013 dollars.  The largest category for new water supply sources is </a:t>
            </a:r>
          </a:p>
          <a:p>
            <a:pPr marL="174982" indent="-174982">
              <a:buFont typeface="Arial" panose="020B0604020202020204" pitchFamily="34" charset="0"/>
              <a:buChar char="•"/>
            </a:pPr>
            <a:r>
              <a:rPr lang="en-US" dirty="0"/>
              <a:t>Storage strategies (off-channel reservoirs, ASRs) @ 	26%.  Followed by </a:t>
            </a:r>
          </a:p>
          <a:p>
            <a:pPr marL="174982" indent="-174982">
              <a:buFont typeface="Arial" panose="020B0604020202020204" pitchFamily="34" charset="0"/>
              <a:buChar char="•"/>
            </a:pPr>
            <a:r>
              <a:rPr lang="en-US" dirty="0"/>
              <a:t>Seawater Desalination – 			23%</a:t>
            </a:r>
          </a:p>
          <a:p>
            <a:pPr marL="174982" indent="-174982">
              <a:buFont typeface="Arial" panose="020B0604020202020204" pitchFamily="34" charset="0"/>
              <a:buChar char="•"/>
            </a:pPr>
            <a:r>
              <a:rPr lang="en-US" dirty="0"/>
              <a:t>Conservation &amp; Drought Management – 		22% </a:t>
            </a:r>
          </a:p>
          <a:p>
            <a:pPr marL="174982" indent="-174982">
              <a:buFont typeface="Arial" panose="020B0604020202020204" pitchFamily="34" charset="0"/>
              <a:buChar char="•"/>
            </a:pPr>
            <a:r>
              <a:rPr lang="en-US" dirty="0"/>
              <a:t>Non-Edwards groundwater (fresh and brackish) – 	17%</a:t>
            </a:r>
          </a:p>
          <a:p>
            <a:pPr marL="174982" indent="-174982">
              <a:buFont typeface="Arial" panose="020B0604020202020204" pitchFamily="34" charset="0"/>
              <a:buChar char="•"/>
            </a:pPr>
            <a:r>
              <a:rPr lang="en-US" dirty="0"/>
              <a:t>Water Reuse – 			12%</a:t>
            </a:r>
          </a:p>
          <a:p>
            <a:endParaRPr lang="en-US" dirty="0"/>
          </a:p>
          <a:p>
            <a:r>
              <a:rPr lang="en-US" dirty="0"/>
              <a:t>I have also included selected projects within each category to show examples of firm yield capacity and cost.  Note that the $140/acft cost of the GBRA Lower Basin storage project is raw at the basin so treatment and distribution costs for potable use are not included.</a:t>
            </a:r>
          </a:p>
        </p:txBody>
      </p:sp>
      <p:sp>
        <p:nvSpPr>
          <p:cNvPr id="4" name="Slide Number Placeholder 3"/>
          <p:cNvSpPr>
            <a:spLocks noGrp="1"/>
          </p:cNvSpPr>
          <p:nvPr>
            <p:ph type="sldNum" sz="quarter" idx="10"/>
          </p:nvPr>
        </p:nvSpPr>
        <p:spPr/>
        <p:txBody>
          <a:bodyPr/>
          <a:lstStyle/>
          <a:p>
            <a:fld id="{18734EF6-0474-4757-9B17-796BD3BCBAA6}" type="slidenum">
              <a:rPr lang="en-US" smtClean="0"/>
              <a:t>26</a:t>
            </a:fld>
            <a:endParaRPr lang="en-US"/>
          </a:p>
        </p:txBody>
      </p:sp>
    </p:spTree>
    <p:extLst>
      <p:ext uri="{BB962C8B-B14F-4D97-AF65-F5344CB8AC3E}">
        <p14:creationId xmlns:p14="http://schemas.microsoft.com/office/powerpoint/2010/main" val="395586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Edwards groundwater management strategies increase the Firm Yield of the Aquifer.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first, the HCP management strategy, reduces withdrawals from the aquifer during critical periods.  </a:t>
            </a:r>
          </a:p>
          <a:p>
            <a:r>
              <a:rPr lang="en-US" sz="1200" kern="1200" dirty="0">
                <a:solidFill>
                  <a:schemeClr val="tx1"/>
                </a:solidFill>
                <a:effectLst/>
                <a:latin typeface="+mn-lt"/>
                <a:ea typeface="+mn-ea"/>
                <a:cs typeface="+mn-cs"/>
              </a:rPr>
              <a:t>This graph shows the results of a computer model to illustrate incremental improvement in maintaining flow at Comal Springs during the drought of record as each level of the HCP plan is implemented.  The Region L evaluation process determined that this strategy increases the Firm Yield of the Aquifer by 50,600 acft at a cost of $345/acft/yr.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strategy provides a significant increase to the firm yield of the Aquifer at an economical price.  </a:t>
            </a:r>
          </a:p>
        </p:txBody>
      </p:sp>
      <p:sp>
        <p:nvSpPr>
          <p:cNvPr id="4" name="Slide Number Placeholder 3"/>
          <p:cNvSpPr>
            <a:spLocks noGrp="1"/>
          </p:cNvSpPr>
          <p:nvPr>
            <p:ph type="sldNum" sz="quarter" idx="10"/>
          </p:nvPr>
        </p:nvSpPr>
        <p:spPr/>
        <p:txBody>
          <a:bodyPr/>
          <a:lstStyle/>
          <a:p>
            <a:fld id="{18734EF6-0474-4757-9B17-796BD3BCBAA6}" type="slidenum">
              <a:rPr lang="en-US" smtClean="0"/>
              <a:t>27</a:t>
            </a:fld>
            <a:endParaRPr lang="en-US"/>
          </a:p>
        </p:txBody>
      </p:sp>
    </p:spTree>
    <p:extLst>
      <p:ext uri="{BB962C8B-B14F-4D97-AF65-F5344CB8AC3E}">
        <p14:creationId xmlns:p14="http://schemas.microsoft.com/office/powerpoint/2010/main" val="266006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a:t>
            </a:r>
            <a:r>
              <a:rPr lang="en-US" sz="1200" kern="1200" baseline="0" dirty="0">
                <a:solidFill>
                  <a:schemeClr val="tx1"/>
                </a:solidFill>
                <a:effectLst/>
                <a:latin typeface="+mn-lt"/>
                <a:ea typeface="+mn-ea"/>
                <a:cs typeface="+mn-cs"/>
              </a:rPr>
              <a:t> strategy is </a:t>
            </a:r>
            <a:r>
              <a:rPr lang="en-US" sz="1200" kern="1200" dirty="0">
                <a:solidFill>
                  <a:schemeClr val="tx1"/>
                </a:solidFill>
                <a:effectLst/>
                <a:latin typeface="+mn-lt"/>
                <a:ea typeface="+mn-ea"/>
                <a:cs typeface="+mn-cs"/>
              </a:rPr>
              <a:t>Edwards Transfers made trade between willing buyers and sellers of groundwater rights that were initially permitted for irrigation.</a:t>
            </a:r>
          </a:p>
          <a:p>
            <a:r>
              <a:rPr lang="en-US" sz="1200" kern="1200" dirty="0">
                <a:solidFill>
                  <a:schemeClr val="tx1"/>
                </a:solidFill>
                <a:effectLst/>
                <a:latin typeface="+mn-lt"/>
                <a:ea typeface="+mn-ea"/>
                <a:cs typeface="+mn-cs"/>
              </a:rPr>
              <a:t>This management strategy is currently used to meet the projected needs of 16 municipal water groups that draw from the EA.  The increase in firm yield estimated by these transfers in appx 6,000 in 2020 and almost doubled, near 12,000 acft/yr in 2070.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cost associated with these transfers is negotiable and flexible to a purchase or a lease from Edwards</a:t>
            </a:r>
            <a:r>
              <a:rPr lang="en-US" sz="1200" kern="1200" baseline="0" dirty="0">
                <a:solidFill>
                  <a:schemeClr val="tx1"/>
                </a:solidFill>
                <a:effectLst/>
                <a:latin typeface="+mn-lt"/>
                <a:ea typeface="+mn-ea"/>
                <a:cs typeface="+mn-cs"/>
              </a:rPr>
              <a:t> permit holders</a:t>
            </a:r>
            <a:r>
              <a:rPr lang="en-US" sz="1200" kern="1200" dirty="0">
                <a:solidFill>
                  <a:schemeClr val="tx1"/>
                </a:solidFill>
                <a:effectLst/>
                <a:latin typeface="+mn-lt"/>
                <a:ea typeface="+mn-ea"/>
                <a:cs typeface="+mn-cs"/>
              </a:rPr>
              <a:t>.  The Region L process assumes the real cost as the replacement cost of water that is transferred</a:t>
            </a:r>
            <a:r>
              <a:rPr lang="en-US" sz="1200" kern="1200" baseline="0" dirty="0">
                <a:solidFill>
                  <a:schemeClr val="tx1"/>
                </a:solidFill>
                <a:effectLst/>
                <a:latin typeface="+mn-lt"/>
                <a:ea typeface="+mn-ea"/>
                <a:cs typeface="+mn-cs"/>
              </a:rPr>
              <a:t> which is $1,415/acft/yr.</a:t>
            </a: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18734EF6-0474-4757-9B17-796BD3BCBAA6}" type="slidenum">
              <a:rPr lang="en-US" smtClean="0"/>
              <a:t>28</a:t>
            </a:fld>
            <a:endParaRPr lang="en-US"/>
          </a:p>
        </p:txBody>
      </p:sp>
    </p:spTree>
    <p:extLst>
      <p:ext uri="{BB962C8B-B14F-4D97-AF65-F5344CB8AC3E}">
        <p14:creationId xmlns:p14="http://schemas.microsoft.com/office/powerpoint/2010/main" val="274680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summary of</a:t>
            </a:r>
            <a:r>
              <a:rPr lang="en-US" sz="1200" kern="1200" baseline="0" dirty="0">
                <a:solidFill>
                  <a:schemeClr val="tx1"/>
                </a:solidFill>
                <a:effectLst/>
                <a:latin typeface="+mn-lt"/>
                <a:ea typeface="+mn-ea"/>
                <a:cs typeface="+mn-cs"/>
              </a:rPr>
              <a:t> the major topics from Region-wide water planning include:</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Region L has a plan to meet projected demands through 2070 at an average cost of $1,291/acft/yr </a:t>
            </a:r>
            <a:r>
              <a:rPr lang="en-US" sz="1200" u="sng" kern="1200" dirty="0">
                <a:solidFill>
                  <a:schemeClr val="tx1"/>
                </a:solidFill>
                <a:effectLst/>
                <a:latin typeface="+mn-lt"/>
                <a:ea typeface="+mn-ea"/>
                <a:cs typeface="+mn-cs"/>
              </a:rPr>
              <a:t>without additional increases</a:t>
            </a:r>
            <a:r>
              <a:rPr lang="en-US" sz="1200" kern="1200" dirty="0">
                <a:solidFill>
                  <a:schemeClr val="tx1"/>
                </a:solidFill>
                <a:effectLst/>
                <a:latin typeface="+mn-lt"/>
                <a:ea typeface="+mn-ea"/>
                <a:cs typeface="+mn-cs"/>
              </a:rPr>
              <a:t> to the firm yield of the Aquifer.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Water planning emphasis has shifted from Aquifer-centered enhancement projects to now considering the available water in the Aquifer as </a:t>
            </a:r>
            <a:r>
              <a:rPr lang="en-US" sz="1200" u="sng" kern="1200" dirty="0">
                <a:solidFill>
                  <a:schemeClr val="tx1"/>
                </a:solidFill>
                <a:effectLst/>
                <a:latin typeface="+mn-lt"/>
                <a:ea typeface="+mn-ea"/>
                <a:cs typeface="+mn-cs"/>
              </a:rPr>
              <a:t>well established and set</a:t>
            </a:r>
            <a:r>
              <a:rPr lang="en-US" sz="1200" kern="1200" dirty="0">
                <a:solidFill>
                  <a:schemeClr val="tx1"/>
                </a:solidFill>
                <a:effectLst/>
                <a:latin typeface="+mn-lt"/>
                <a:ea typeface="+mn-ea"/>
                <a:cs typeface="+mn-cs"/>
              </a:rPr>
              <a:t>, (primarily due to the Act and development of state water planning law).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MV Boli" panose="02000500030200090000" pitchFamily="2" charset="0"/>
              </a:rPr>
              <a:t>ASR/OCR (</a:t>
            </a:r>
            <a:r>
              <a:rPr lang="en-US" sz="1200" b="1" dirty="0">
                <a:cs typeface="MV Boli" panose="02000500030200090000" pitchFamily="2" charset="0"/>
              </a:rPr>
              <a:t>long-term storage) </a:t>
            </a:r>
            <a:r>
              <a:rPr lang="en-US" sz="1200" dirty="0">
                <a:cs typeface="MV Boli" panose="02000500030200090000" pitchFamily="2" charset="0"/>
              </a:rPr>
              <a:t>projects in the 2016 Region L water</a:t>
            </a:r>
            <a:r>
              <a:rPr lang="en-US" sz="1200" baseline="0" dirty="0">
                <a:cs typeface="MV Boli" panose="02000500030200090000" pitchFamily="2" charset="0"/>
              </a:rPr>
              <a:t> plan account for 26% of the new water supplies over the next 50 years.  </a:t>
            </a:r>
            <a:r>
              <a:rPr lang="en-US" sz="1200" dirty="0">
                <a:cs typeface="MV Boli" panose="02000500030200090000" pitchFamily="2" charset="0"/>
              </a:rPr>
              <a:t>(the</a:t>
            </a:r>
            <a:r>
              <a:rPr lang="en-US" sz="1200" baseline="0" dirty="0">
                <a:cs typeface="MV Boli" panose="02000500030200090000" pitchFamily="2" charset="0"/>
              </a:rPr>
              <a:t> concept is that </a:t>
            </a:r>
            <a:r>
              <a:rPr lang="en-US" sz="1200" kern="1200" dirty="0">
                <a:solidFill>
                  <a:schemeClr val="tx1"/>
                </a:solidFill>
                <a:effectLst/>
                <a:latin typeface="+mn-lt"/>
                <a:ea typeface="+mn-ea"/>
                <a:cs typeface="+mn-cs"/>
              </a:rPr>
              <a:t>we continue to stockpile water captured during storm</a:t>
            </a:r>
            <a:r>
              <a:rPr lang="en-US" sz="1200" kern="1200" baseline="0" dirty="0">
                <a:solidFill>
                  <a:schemeClr val="tx1"/>
                </a:solidFill>
                <a:effectLst/>
                <a:latin typeface="+mn-lt"/>
                <a:ea typeface="+mn-ea"/>
                <a:cs typeface="+mn-cs"/>
              </a:rPr>
              <a:t> events or </a:t>
            </a:r>
            <a:r>
              <a:rPr lang="en-US" sz="1200" kern="1200" dirty="0">
                <a:solidFill>
                  <a:schemeClr val="tx1"/>
                </a:solidFill>
                <a:effectLst/>
                <a:latin typeface="+mn-lt"/>
                <a:ea typeface="+mn-ea"/>
                <a:cs typeface="+mn-cs"/>
              </a:rPr>
              <a:t>normal/wet years to withstand longer periods of drought.)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HCP and Edwards Transfer analysis indicates these groundwater management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strategies increase the Firm Yield of the Aquifer by over 62K acft/yr (n 2070.)</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EAA may seek, but is not obligated, to enhance the Firm Yield of the Aquifer.  As I understand the Act, the EAA may seek, but is not obligated, to design and implement projects that enhance the water available for withdrawal from the aquifer.  We can implement surface or groundwater projects, if the project meets the intent of the EAA mission to manage, enhance and protect the aquifer.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Also, we cannot “unreasonably deny” a project proposed by political subdivisions if the applicant shows competence and the project has potential merit.  EAA rules support this process to facilitate these types of project inquiries.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System growth and diversification of non-Edwards water supplies may require future revisions to Aquifer management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29</a:t>
            </a:fld>
            <a:endParaRPr lang="en-US"/>
          </a:p>
        </p:txBody>
      </p:sp>
    </p:spTree>
    <p:extLst>
      <p:ext uri="{BB962C8B-B14F-4D97-AF65-F5344CB8AC3E}">
        <p14:creationId xmlns:p14="http://schemas.microsoft.com/office/powerpoint/2010/main" val="287618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we discuss aquifer optimization strategies, I will be covering three primary topics, protect water quality, update the 1998 Trans-Texas recharge enhancement feasibility study, and review some “non-recharge” (or alternative) strategies to enhance the beneficial use of the aquifer.</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18734EF6-0474-4757-9B17-796BD3BCBAA6}" type="slidenum">
              <a:rPr lang="en-US" smtClean="0"/>
              <a:t>30</a:t>
            </a:fld>
            <a:endParaRPr lang="en-US" dirty="0"/>
          </a:p>
        </p:txBody>
      </p:sp>
    </p:spTree>
    <p:extLst>
      <p:ext uri="{BB962C8B-B14F-4D97-AF65-F5344CB8AC3E}">
        <p14:creationId xmlns:p14="http://schemas.microsoft.com/office/powerpoint/2010/main" val="411187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list shows the expanded view of activities for optimizing beneficial use of the aquifer in addition to the more well-known strategies of recharge and management.  The list includes protection of Water Quality in addition to strategies to increase the Firm Yield of the Aquifer</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18734EF6-0474-4757-9B17-796BD3BCBAA6}" type="slidenum">
              <a:rPr lang="en-US" smtClean="0"/>
              <a:t>31</a:t>
            </a:fld>
            <a:endParaRPr lang="en-US"/>
          </a:p>
        </p:txBody>
      </p:sp>
    </p:spTree>
    <p:extLst>
      <p:ext uri="{BB962C8B-B14F-4D97-AF65-F5344CB8AC3E}">
        <p14:creationId xmlns:p14="http://schemas.microsoft.com/office/powerpoint/2010/main" val="131404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B43984-00E1-4127-886C-890BBD4B2402}"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149319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43984-00E1-4127-886C-890BBD4B2402}"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146815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43984-00E1-4127-886C-890BBD4B2402}"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193577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43984-00E1-4127-886C-890BBD4B2402}"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367832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B43984-00E1-4127-886C-890BBD4B2402}" type="datetimeFigureOut">
              <a:rPr lang="en-US" smtClean="0"/>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301977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43984-00E1-4127-886C-890BBD4B2402}"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240399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43984-00E1-4127-886C-890BBD4B2402}" type="datetimeFigureOut">
              <a:rPr lang="en-US" smtClean="0"/>
              <a:t>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129450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43984-00E1-4127-886C-890BBD4B2402}" type="datetimeFigureOut">
              <a:rPr lang="en-US" smtClean="0"/>
              <a:t>2/16/2018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366106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43984-00E1-4127-886C-890BBD4B2402}" type="datetimeFigureOut">
              <a:rPr lang="en-US" smtClean="0"/>
              <a:t>2/16/2018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253670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B43984-00E1-4127-886C-890BBD4B2402}"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201882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B43984-00E1-4127-886C-890BBD4B2402}" type="datetimeFigureOut">
              <a:rPr lang="en-US" smtClean="0"/>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15522-3B73-4816-A02E-0BA53BC86E11}" type="slidenum">
              <a:rPr lang="en-US" smtClean="0"/>
              <a:t>‹#›</a:t>
            </a:fld>
            <a:endParaRPr lang="en-US"/>
          </a:p>
        </p:txBody>
      </p:sp>
    </p:spTree>
    <p:extLst>
      <p:ext uri="{BB962C8B-B14F-4D97-AF65-F5344CB8AC3E}">
        <p14:creationId xmlns:p14="http://schemas.microsoft.com/office/powerpoint/2010/main" val="194353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43984-00E1-4127-886C-890BBD4B2402}" type="datetimeFigureOut">
              <a:rPr lang="en-US" smtClean="0"/>
              <a:t>2/16/2018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15522-3B73-4816-A02E-0BA53BC86E11}" type="slidenum">
              <a:rPr lang="en-US" smtClean="0"/>
              <a:t>‹#›</a:t>
            </a:fld>
            <a:endParaRPr lang="en-US"/>
          </a:p>
        </p:txBody>
      </p:sp>
    </p:spTree>
    <p:extLst>
      <p:ext uri="{BB962C8B-B14F-4D97-AF65-F5344CB8AC3E}">
        <p14:creationId xmlns:p14="http://schemas.microsoft.com/office/powerpoint/2010/main" val="1722841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jpg"/></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jpe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471" b="10218"/>
          <a:stretch/>
        </p:blipFill>
        <p:spPr>
          <a:xfrm>
            <a:off x="0" y="0"/>
            <a:ext cx="12192000" cy="6858000"/>
          </a:xfrm>
          <a:prstGeom prst="rect">
            <a:avLst/>
          </a:prstGeom>
        </p:spPr>
      </p:pic>
      <p:sp>
        <p:nvSpPr>
          <p:cNvPr id="2" name="Title 1"/>
          <p:cNvSpPr>
            <a:spLocks noGrp="1"/>
          </p:cNvSpPr>
          <p:nvPr>
            <p:ph type="ctrTitle"/>
          </p:nvPr>
        </p:nvSpPr>
        <p:spPr>
          <a:xfrm>
            <a:off x="1387827" y="876235"/>
            <a:ext cx="9952843" cy="2941522"/>
          </a:xfrm>
        </p:spPr>
        <p:txBody>
          <a:bodyPr>
            <a:normAutofit fontScale="90000"/>
          </a:bodyPr>
          <a:lstStyle/>
          <a:p>
            <a:r>
              <a:rPr lang="en-US" sz="4900" b="1" dirty="0"/>
              <a:t>Re-conceptualizing the EAA Recharge Program for Optimizing and </a:t>
            </a:r>
            <a:br>
              <a:rPr lang="en-US" sz="4900" b="1" dirty="0"/>
            </a:br>
            <a:r>
              <a:rPr lang="en-US" sz="4900" b="1" dirty="0"/>
              <a:t>Protecting the Beneficial Use</a:t>
            </a:r>
            <a:br>
              <a:rPr lang="en-US" sz="4900" b="1" dirty="0"/>
            </a:br>
            <a:r>
              <a:rPr lang="en-US" sz="4900" b="1" dirty="0"/>
              <a:t>of the Edwards Aquifer</a:t>
            </a:r>
            <a:br>
              <a:rPr lang="en-US" b="1" dirty="0"/>
            </a:br>
            <a:br>
              <a:rPr lang="en-US" sz="4400" b="1" dirty="0"/>
            </a:br>
            <a:r>
              <a:rPr lang="en-US" sz="2800" b="1" dirty="0"/>
              <a:t>July 11, 2017</a:t>
            </a:r>
          </a:p>
        </p:txBody>
      </p:sp>
      <p:sp>
        <p:nvSpPr>
          <p:cNvPr id="5" name="TextBox 4"/>
          <p:cNvSpPr txBox="1"/>
          <p:nvPr/>
        </p:nvSpPr>
        <p:spPr>
          <a:xfrm>
            <a:off x="144552" y="5319236"/>
            <a:ext cx="275889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 Mark Hamilton, P.G.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Executive Director, 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James Boenig, 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Director, Aquifer Protection</a:t>
            </a:r>
          </a:p>
        </p:txBody>
      </p:sp>
    </p:spTree>
    <p:extLst>
      <p:ext uri="{BB962C8B-B14F-4D97-AF65-F5344CB8AC3E}">
        <p14:creationId xmlns:p14="http://schemas.microsoft.com/office/powerpoint/2010/main" val="2474505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 y="154813"/>
            <a:ext cx="10515600" cy="1325563"/>
          </a:xfrm>
        </p:spPr>
        <p:txBody>
          <a:bodyPr/>
          <a:lstStyle/>
          <a:p>
            <a:r>
              <a:rPr lang="en-US" dirty="0"/>
              <a:t>Aquifer Hydraulics Summary</a:t>
            </a:r>
          </a:p>
        </p:txBody>
      </p:sp>
      <p:sp>
        <p:nvSpPr>
          <p:cNvPr id="9" name="Content Placeholder 2"/>
          <p:cNvSpPr txBox="1">
            <a:spLocks/>
          </p:cNvSpPr>
          <p:nvPr/>
        </p:nvSpPr>
        <p:spPr>
          <a:xfrm>
            <a:off x="423133" y="1909680"/>
            <a:ext cx="11345779" cy="4952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aquifer responds rapidly to both recharge and discharge.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Springflows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are proportional to water level, the system drains at a higher rate when water levels are high.</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system is more rainfall limited than recharge limited. </a:t>
            </a:r>
            <a:endParaRPr lang="en-US" sz="2800" dirty="0">
              <a:solidFill>
                <a:prstClr val="black"/>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Record recharge of over 2.4 million acre-feet in a single year provides an indication of recharge efficiency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03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 y="154813"/>
            <a:ext cx="10515600" cy="1325563"/>
          </a:xfrm>
        </p:spPr>
        <p:txBody>
          <a:bodyPr/>
          <a:lstStyle/>
          <a:p>
            <a:r>
              <a:rPr lang="en-US" dirty="0"/>
              <a:t>Aquifer Characteristics and Firm Yield</a:t>
            </a:r>
          </a:p>
        </p:txBody>
      </p:sp>
      <p:sp>
        <p:nvSpPr>
          <p:cNvPr id="9" name="Content Placeholder 2"/>
          <p:cNvSpPr txBox="1">
            <a:spLocks/>
          </p:cNvSpPr>
          <p:nvPr/>
        </p:nvSpPr>
        <p:spPr>
          <a:xfrm>
            <a:off x="445167" y="1480376"/>
            <a:ext cx="11345779" cy="4952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445167" y="2249742"/>
            <a:ext cx="1108296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a:ea typeface="+mn-ea"/>
                <a:cs typeface="+mn-cs"/>
              </a:rPr>
              <a:t>Firm Yield: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The dependable supply of water available during a repeat of the drought of record (1947-1956) 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ED7D31">
                  <a:lumMod val="50000"/>
                </a:srgb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23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610" y="143194"/>
            <a:ext cx="9098844" cy="6858000"/>
          </a:xfrm>
          <a:prstGeom prst="rect">
            <a:avLst/>
          </a:prstGeom>
        </p:spPr>
      </p:pic>
      <p:sp>
        <p:nvSpPr>
          <p:cNvPr id="2" name="Title 1"/>
          <p:cNvSpPr>
            <a:spLocks noGrp="1"/>
          </p:cNvSpPr>
          <p:nvPr>
            <p:ph type="title"/>
          </p:nvPr>
        </p:nvSpPr>
        <p:spPr>
          <a:xfrm>
            <a:off x="203064" y="757423"/>
            <a:ext cx="2652191" cy="421087"/>
          </a:xfrm>
          <a:noFill/>
        </p:spPr>
        <p:txBody>
          <a:bodyPr>
            <a:normAutofit fontScale="90000"/>
          </a:bodyPr>
          <a:lstStyle/>
          <a:p>
            <a:pPr algn="ctr"/>
            <a:r>
              <a:rPr lang="en-US" dirty="0"/>
              <a:t>Importance</a:t>
            </a:r>
            <a:br>
              <a:rPr lang="en-US" dirty="0"/>
            </a:br>
            <a:r>
              <a:rPr lang="en-US" dirty="0"/>
              <a:t>of</a:t>
            </a:r>
            <a:br>
              <a:rPr lang="en-US" dirty="0"/>
            </a:br>
            <a:r>
              <a:rPr lang="en-US" dirty="0"/>
              <a:t>Firm Yield</a:t>
            </a:r>
          </a:p>
        </p:txBody>
      </p:sp>
      <p:sp>
        <p:nvSpPr>
          <p:cNvPr id="5" name="TextBox 4"/>
          <p:cNvSpPr txBox="1"/>
          <p:nvPr/>
        </p:nvSpPr>
        <p:spPr>
          <a:xfrm>
            <a:off x="9034603" y="90029"/>
            <a:ext cx="3031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Percent of Total Recharge</a:t>
            </a:r>
          </a:p>
        </p:txBody>
      </p:sp>
      <p:sp>
        <p:nvSpPr>
          <p:cNvPr id="4" name="TextBox 3"/>
          <p:cNvSpPr txBox="1"/>
          <p:nvPr/>
        </p:nvSpPr>
        <p:spPr>
          <a:xfrm>
            <a:off x="203064" y="2381692"/>
            <a:ext cx="2720104" cy="31393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13-year period 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December 31,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will typically have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wet year in most 10-year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But, consecutive dry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have significant impacts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water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64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6434"/>
          <a:stretch/>
        </p:blipFill>
        <p:spPr>
          <a:xfrm>
            <a:off x="871869" y="74427"/>
            <a:ext cx="10590028" cy="6751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55445" y="4274570"/>
            <a:ext cx="1365721"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700,200 AF</a:t>
            </a:r>
          </a:p>
        </p:txBody>
      </p:sp>
      <p:sp>
        <p:nvSpPr>
          <p:cNvPr id="9" name="TextBox 8"/>
          <p:cNvSpPr txBox="1"/>
          <p:nvPr/>
        </p:nvSpPr>
        <p:spPr>
          <a:xfrm>
            <a:off x="7655445" y="4691731"/>
            <a:ext cx="1365722" cy="369332"/>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557,010 AF</a:t>
            </a: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b="18731"/>
          <a:stretch/>
        </p:blipFill>
        <p:spPr>
          <a:xfrm>
            <a:off x="871869" y="74427"/>
            <a:ext cx="10590028" cy="6751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500189" y="1921414"/>
            <a:ext cx="3712940" cy="461665"/>
          </a:xfrm>
          <a:prstGeom prst="rect">
            <a:avLst/>
          </a:prstGeom>
          <a:solidFill>
            <a:schemeClr val="bg1"/>
          </a:solidFill>
          <a:ln>
            <a:solidFill>
              <a:schemeClr val="tx1"/>
            </a:solidFill>
          </a:ln>
          <a:effectLst>
            <a:outerShdw blurRad="88900" dist="63500" dir="2700000" algn="tl" rotWithShape="0">
              <a:prstClr val="black">
                <a:alpha val="68000"/>
              </a:prstClr>
            </a:outerShdw>
          </a:effectLst>
        </p:spPr>
        <p:txBody>
          <a:bodyPr wrap="none" rtlCol="0">
            <a:spAutoFit/>
          </a:bodyPr>
          <a:lstStyle/>
          <a:p>
            <a:r>
              <a:rPr lang="en-US" sz="2400" b="1" dirty="0">
                <a:solidFill>
                  <a:srgbClr val="FF0000"/>
                </a:solidFill>
                <a:effectLst>
                  <a:outerShdw blurRad="38100" dist="38100" dir="2700000" algn="tl">
                    <a:srgbClr val="000000">
                      <a:alpha val="43137"/>
                    </a:srgbClr>
                  </a:outerShdw>
                </a:effectLst>
              </a:rPr>
              <a:t>What if 2015 had been dry?</a:t>
            </a:r>
          </a:p>
        </p:txBody>
      </p:sp>
    </p:spTree>
    <p:extLst>
      <p:ext uri="{BB962C8B-B14F-4D97-AF65-F5344CB8AC3E}">
        <p14:creationId xmlns:p14="http://schemas.microsoft.com/office/powerpoint/2010/main" val="6558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 y="55801"/>
            <a:ext cx="10515600" cy="1325563"/>
          </a:xfrm>
        </p:spPr>
        <p:txBody>
          <a:bodyPr/>
          <a:lstStyle/>
          <a:p>
            <a:r>
              <a:rPr lang="en-US" dirty="0"/>
              <a:t>History of the EAA Recharge Program</a:t>
            </a:r>
          </a:p>
        </p:txBody>
      </p:sp>
      <p:sp>
        <p:nvSpPr>
          <p:cNvPr id="3" name="Content Placeholder 2"/>
          <p:cNvSpPr>
            <a:spLocks noGrp="1"/>
          </p:cNvSpPr>
          <p:nvPr>
            <p:ph idx="1"/>
          </p:nvPr>
        </p:nvSpPr>
        <p:spPr>
          <a:xfrm>
            <a:off x="322286" y="1381364"/>
            <a:ext cx="11384440" cy="5220604"/>
          </a:xfrm>
        </p:spPr>
        <p:txBody>
          <a:bodyPr>
            <a:normAutofit/>
          </a:bodyPr>
          <a:lstStyle/>
          <a:p>
            <a:r>
              <a:rPr lang="en-US" dirty="0"/>
              <a:t>The Program was implemented by the EUWD.</a:t>
            </a:r>
          </a:p>
          <a:p>
            <a:pPr lvl="2"/>
            <a:r>
              <a:rPr lang="en-US" sz="2400" dirty="0"/>
              <a:t>To “enhance” recharge, given the technological and regulatory tools available at the time.</a:t>
            </a:r>
          </a:p>
          <a:p>
            <a:pPr lvl="1"/>
            <a:endParaRPr lang="en-US" dirty="0"/>
          </a:p>
          <a:p>
            <a:r>
              <a:rPr lang="en-US" dirty="0"/>
              <a:t>Resulted in constructing four dams located in Medina County.</a:t>
            </a:r>
          </a:p>
          <a:p>
            <a:pPr lvl="1"/>
            <a:r>
              <a:rPr lang="en-US" dirty="0"/>
              <a:t>1974 – Parkers Creek</a:t>
            </a:r>
          </a:p>
          <a:p>
            <a:pPr lvl="1"/>
            <a:r>
              <a:rPr lang="en-US" dirty="0"/>
              <a:t>1978 – Verde Creek</a:t>
            </a:r>
          </a:p>
          <a:p>
            <a:pPr lvl="1"/>
            <a:r>
              <a:rPr lang="en-US" dirty="0"/>
              <a:t>1979 – San Geronimo Creek</a:t>
            </a:r>
          </a:p>
          <a:p>
            <a:pPr lvl="1"/>
            <a:r>
              <a:rPr lang="en-US" dirty="0"/>
              <a:t>1982 – </a:t>
            </a:r>
            <a:r>
              <a:rPr lang="en-US" dirty="0" err="1"/>
              <a:t>Seco</a:t>
            </a:r>
            <a:r>
              <a:rPr lang="en-US" dirty="0"/>
              <a:t> Creek</a:t>
            </a:r>
          </a:p>
          <a:p>
            <a:pPr marL="457200" lvl="1" indent="0">
              <a:buNone/>
            </a:pPr>
            <a:endParaRPr lang="en-US" dirty="0"/>
          </a:p>
          <a:p>
            <a:endParaRPr lang="en-US" dirty="0"/>
          </a:p>
        </p:txBody>
      </p:sp>
    </p:spTree>
    <p:extLst>
      <p:ext uri="{BB962C8B-B14F-4D97-AF65-F5344CB8AC3E}">
        <p14:creationId xmlns:p14="http://schemas.microsoft.com/office/powerpoint/2010/main" val="3101993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227"/>
            <a:ext cx="10515600" cy="1325563"/>
          </a:xfrm>
        </p:spPr>
        <p:txBody>
          <a:bodyPr>
            <a:normAutofit/>
          </a:bodyPr>
          <a:lstStyle/>
          <a:p>
            <a:r>
              <a:rPr lang="en-US" sz="3600" dirty="0"/>
              <a:t>Program Evolution</a:t>
            </a:r>
          </a:p>
        </p:txBody>
      </p:sp>
      <p:sp>
        <p:nvSpPr>
          <p:cNvPr id="3" name="Content Placeholder 2"/>
          <p:cNvSpPr>
            <a:spLocks noGrp="1"/>
          </p:cNvSpPr>
          <p:nvPr>
            <p:ph idx="1"/>
          </p:nvPr>
        </p:nvSpPr>
        <p:spPr>
          <a:xfrm>
            <a:off x="273177" y="1257109"/>
            <a:ext cx="10515600" cy="5890069"/>
          </a:xfrm>
        </p:spPr>
        <p:txBody>
          <a:bodyPr>
            <a:normAutofit/>
          </a:bodyPr>
          <a:lstStyle/>
          <a:p>
            <a:pPr marL="0" indent="0">
              <a:buNone/>
            </a:pPr>
            <a:r>
              <a:rPr lang="en-US" b="1" dirty="0"/>
              <a:t>Recharge</a:t>
            </a:r>
            <a:r>
              <a:rPr lang="en-US" dirty="0"/>
              <a:t> as defined in the EAA Act: </a:t>
            </a:r>
          </a:p>
          <a:p>
            <a:pPr marL="0" indent="0">
              <a:buNone/>
            </a:pPr>
            <a:r>
              <a:rPr lang="en-US" i="1" dirty="0">
                <a:solidFill>
                  <a:schemeClr val="accent2">
                    <a:lumMod val="75000"/>
                  </a:schemeClr>
                </a:solidFill>
              </a:rPr>
              <a:t>Increasing the supply of water to the aquifer by naturally occurring channels or artificial means</a:t>
            </a:r>
            <a:r>
              <a:rPr lang="en-US" dirty="0">
                <a:solidFill>
                  <a:schemeClr val="accent2">
                    <a:lumMod val="75000"/>
                  </a:schemeClr>
                </a:solidFill>
              </a:rPr>
              <a:t>. </a:t>
            </a:r>
          </a:p>
          <a:p>
            <a:endParaRPr lang="en-US" dirty="0"/>
          </a:p>
          <a:p>
            <a:endParaRPr lang="en-US" dirty="0"/>
          </a:p>
          <a:p>
            <a:pPr marL="457200" lvl="1" indent="0">
              <a:buNone/>
            </a:pPr>
            <a:endParaRPr lang="en-US" dirty="0"/>
          </a:p>
          <a:p>
            <a:endParaRPr lang="en-US" dirty="0"/>
          </a:p>
          <a:p>
            <a:pPr marL="0" indent="0">
              <a:buNone/>
            </a:pPr>
            <a:endParaRPr lang="en-US" dirty="0"/>
          </a:p>
          <a:p>
            <a:endParaRPr lang="en-US" dirty="0"/>
          </a:p>
        </p:txBody>
      </p:sp>
      <p:pic>
        <p:nvPicPr>
          <p:cNvPr id="4" name="Picture 3" descr="DSCN1062.JPG"/>
          <p:cNvPicPr>
            <a:picLocks noChangeAspect="1"/>
          </p:cNvPicPr>
          <p:nvPr/>
        </p:nvPicPr>
        <p:blipFill rotWithShape="1">
          <a:blip r:embed="rId2" cstate="print"/>
          <a:srcRect t="10407" b="16424"/>
          <a:stretch/>
        </p:blipFill>
        <p:spPr>
          <a:xfrm>
            <a:off x="7315200" y="2345355"/>
            <a:ext cx="4334256" cy="42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p:cNvSpPr txBox="1">
            <a:spLocks/>
          </p:cNvSpPr>
          <p:nvPr/>
        </p:nvSpPr>
        <p:spPr>
          <a:xfrm>
            <a:off x="518150" y="3775278"/>
            <a:ext cx="7243695" cy="2549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By this definition, the difference between today’s recharge program and 1997 is the addition of Precipitation Enhancement.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48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227"/>
            <a:ext cx="10515600" cy="1325563"/>
          </a:xfrm>
        </p:spPr>
        <p:txBody>
          <a:bodyPr>
            <a:normAutofit/>
          </a:bodyPr>
          <a:lstStyle/>
          <a:p>
            <a:r>
              <a:rPr lang="en-US" sz="3600" dirty="0"/>
              <a:t>Program Evolution</a:t>
            </a:r>
          </a:p>
        </p:txBody>
      </p:sp>
      <p:sp>
        <p:nvSpPr>
          <p:cNvPr id="3" name="Content Placeholder 2"/>
          <p:cNvSpPr>
            <a:spLocks noGrp="1"/>
          </p:cNvSpPr>
          <p:nvPr>
            <p:ph idx="1"/>
          </p:nvPr>
        </p:nvSpPr>
        <p:spPr>
          <a:xfrm>
            <a:off x="264033" y="1257109"/>
            <a:ext cx="7277185" cy="5890069"/>
          </a:xfrm>
        </p:spPr>
        <p:txBody>
          <a:bodyPr>
            <a:normAutofit/>
          </a:bodyPr>
          <a:lstStyle/>
          <a:p>
            <a:r>
              <a:rPr lang="en-US" dirty="0"/>
              <a:t>Precipitation Enhancement Program </a:t>
            </a:r>
          </a:p>
          <a:p>
            <a:pPr lvl="1"/>
            <a:r>
              <a:rPr lang="en-US" dirty="0"/>
              <a:t>Average annual recharge 2004 - 2015 = 3,180 AF/yr.</a:t>
            </a:r>
          </a:p>
          <a:p>
            <a:pPr lvl="1"/>
            <a:r>
              <a:rPr lang="en-US" dirty="0"/>
              <a:t>PEP also contributes to demand reduction in affected areas.</a:t>
            </a:r>
          </a:p>
          <a:p>
            <a:endParaRPr lang="en-US" dirty="0"/>
          </a:p>
          <a:p>
            <a:r>
              <a:rPr lang="en-US" dirty="0"/>
              <a:t>On average, EAA’s Recharge Program contributes about 6,500 AF/year of additional recharge. </a:t>
            </a:r>
            <a:r>
              <a:rPr lang="en-US" sz="2400" dirty="0"/>
              <a:t>(Average from dams + average from PEP)</a:t>
            </a:r>
          </a:p>
          <a:p>
            <a:endParaRPr lang="en-US" dirty="0"/>
          </a:p>
          <a:p>
            <a:r>
              <a:rPr lang="en-US" dirty="0"/>
              <a:t>The drawback to both of these </a:t>
            </a:r>
            <a:r>
              <a:rPr lang="en-US" u="sng" dirty="0"/>
              <a:t>tools</a:t>
            </a:r>
            <a:r>
              <a:rPr lang="en-US" dirty="0"/>
              <a:t> is a lack of effectiveness in dry years.</a:t>
            </a:r>
          </a:p>
          <a:p>
            <a:pPr marL="457200" lvl="1" indent="0">
              <a:buNone/>
            </a:pPr>
            <a:endParaRPr lang="en-US" dirty="0"/>
          </a:p>
          <a:p>
            <a:pPr marL="457200" lvl="1" indent="0">
              <a:buNone/>
            </a:pPr>
            <a:endParaRPr lang="en-US" dirty="0"/>
          </a:p>
          <a:p>
            <a:endParaRPr lang="en-US" dirty="0"/>
          </a:p>
          <a:p>
            <a:pPr marL="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218" y="2006917"/>
            <a:ext cx="4493590" cy="3794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2297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227"/>
            <a:ext cx="10515600" cy="1325563"/>
          </a:xfrm>
        </p:spPr>
        <p:txBody>
          <a:bodyPr>
            <a:normAutofit/>
          </a:bodyPr>
          <a:lstStyle/>
          <a:p>
            <a:r>
              <a:rPr lang="en-US" sz="3600" dirty="0"/>
              <a:t>Program Evolution</a:t>
            </a:r>
          </a:p>
        </p:txBody>
      </p:sp>
      <p:sp>
        <p:nvSpPr>
          <p:cNvPr id="3" name="Content Placeholder 2"/>
          <p:cNvSpPr>
            <a:spLocks noGrp="1"/>
          </p:cNvSpPr>
          <p:nvPr>
            <p:ph idx="1"/>
          </p:nvPr>
        </p:nvSpPr>
        <p:spPr>
          <a:xfrm>
            <a:off x="315967" y="1547067"/>
            <a:ext cx="11498806" cy="1884196"/>
          </a:xfrm>
        </p:spPr>
        <p:txBody>
          <a:bodyPr>
            <a:normAutofit/>
          </a:bodyPr>
          <a:lstStyle/>
          <a:p>
            <a:pPr marL="0" indent="0">
              <a:buNone/>
            </a:pPr>
            <a:r>
              <a:rPr lang="en-US" b="1" dirty="0"/>
              <a:t>Optimization:</a:t>
            </a:r>
          </a:p>
          <a:p>
            <a:pPr marL="0" indent="0">
              <a:buNone/>
            </a:pPr>
            <a:r>
              <a:rPr lang="en-US" i="1" dirty="0">
                <a:solidFill>
                  <a:schemeClr val="accent2">
                    <a:lumMod val="75000"/>
                  </a:schemeClr>
                </a:solidFill>
              </a:rPr>
              <a:t>An act, process, or methodology of making something as fully perfect, functional, or effective as possible.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457200" lvl="1" indent="0">
              <a:buNone/>
            </a:pPr>
            <a:endParaRPr lang="en-US" dirty="0"/>
          </a:p>
          <a:p>
            <a:pPr marL="457200" lvl="1" indent="0">
              <a:buNone/>
            </a:pPr>
            <a:endParaRPr lang="en-US" dirty="0"/>
          </a:p>
          <a:p>
            <a:endParaRPr lang="en-US" dirty="0"/>
          </a:p>
          <a:p>
            <a:pPr marL="0" indent="0">
              <a:buNone/>
            </a:pPr>
            <a:endParaRPr lang="en-US" dirty="0"/>
          </a:p>
          <a:p>
            <a:endParaRPr lang="en-US" dirty="0"/>
          </a:p>
        </p:txBody>
      </p:sp>
      <p:pic>
        <p:nvPicPr>
          <p:cNvPr id="4" name="Picture 3" descr="&lt;strong&gt;Toolbox&lt;/strong&gt; Object Lesson (2 Corinthians 10:4) Do You Have the Right Tools ..."/>
          <p:cNvPicPr>
            <a:picLocks noChangeAspect="1"/>
          </p:cNvPicPr>
          <p:nvPr/>
        </p:nvPicPr>
        <p:blipFill rotWithShape="1">
          <a:blip r:embed="rId2">
            <a:extLst>
              <a:ext uri="{28A0092B-C50C-407E-A947-70E740481C1C}">
                <a14:useLocalDpi xmlns:a14="http://schemas.microsoft.com/office/drawing/2010/main" val="0"/>
              </a:ext>
            </a:extLst>
          </a:blip>
          <a:srcRect l="5075" r="5999"/>
          <a:stretch/>
        </p:blipFill>
        <p:spPr>
          <a:xfrm>
            <a:off x="7647567" y="3501503"/>
            <a:ext cx="4439798" cy="3169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p:cNvSpPr txBox="1">
            <a:spLocks/>
          </p:cNvSpPr>
          <p:nvPr/>
        </p:nvSpPr>
        <p:spPr>
          <a:xfrm>
            <a:off x="216379" y="3739081"/>
            <a:ext cx="7331599" cy="2242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en-US" dirty="0"/>
              <a:t>Perhaps a more effective way to view the </a:t>
            </a:r>
            <a:r>
              <a:rPr lang="en-US" u="sng" dirty="0"/>
              <a:t>Recharge Program</a:t>
            </a:r>
            <a:r>
              <a:rPr lang="en-US" dirty="0"/>
              <a:t> is as a tool in the </a:t>
            </a:r>
            <a:r>
              <a:rPr lang="en-US" u="sng" dirty="0"/>
              <a:t>Optimization toolbox</a:t>
            </a:r>
            <a:r>
              <a:rPr lang="en-US" dirty="0"/>
              <a:t>. </a:t>
            </a:r>
          </a:p>
        </p:txBody>
      </p:sp>
    </p:spTree>
    <p:extLst>
      <p:ext uri="{BB962C8B-B14F-4D97-AF65-F5344CB8AC3E}">
        <p14:creationId xmlns:p14="http://schemas.microsoft.com/office/powerpoint/2010/main" val="2061586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227"/>
            <a:ext cx="10515600" cy="1325563"/>
          </a:xfrm>
        </p:spPr>
        <p:txBody>
          <a:bodyPr>
            <a:normAutofit/>
          </a:bodyPr>
          <a:lstStyle/>
          <a:p>
            <a:r>
              <a:rPr lang="en-US" sz="3600" dirty="0"/>
              <a:t>Program Evolution – Optimization and Protection</a:t>
            </a:r>
          </a:p>
        </p:txBody>
      </p:sp>
      <p:sp>
        <p:nvSpPr>
          <p:cNvPr id="3" name="Content Placeholder 2"/>
          <p:cNvSpPr>
            <a:spLocks noGrp="1"/>
          </p:cNvSpPr>
          <p:nvPr>
            <p:ph idx="1"/>
          </p:nvPr>
        </p:nvSpPr>
        <p:spPr>
          <a:xfrm>
            <a:off x="463296" y="1050608"/>
            <a:ext cx="11349476" cy="5422928"/>
          </a:xfrm>
        </p:spPr>
        <p:txBody>
          <a:bodyPr>
            <a:normAutofit fontScale="92500" lnSpcReduction="20000"/>
          </a:bodyPr>
          <a:lstStyle/>
          <a:p>
            <a:pPr marL="0" indent="0">
              <a:buNone/>
            </a:pPr>
            <a:r>
              <a:rPr lang="en-US" dirty="0">
                <a:solidFill>
                  <a:schemeClr val="accent2">
                    <a:lumMod val="50000"/>
                  </a:schemeClr>
                </a:solidFill>
              </a:rPr>
              <a:t>The Toolbox:</a:t>
            </a:r>
          </a:p>
          <a:p>
            <a:pPr marL="0" indent="0">
              <a:buNone/>
            </a:pPr>
            <a:endParaRPr lang="en-US" sz="1900" dirty="0"/>
          </a:p>
          <a:p>
            <a:r>
              <a:rPr lang="en-US" dirty="0"/>
              <a:t>SAWS ASR:  </a:t>
            </a:r>
            <a:r>
              <a:rPr lang="en-US" dirty="0">
                <a:latin typeface="Arial" panose="020B0604020202020204" pitchFamily="34" charset="0"/>
                <a:cs typeface="Arial" panose="020B0604020202020204" pitchFamily="34" charset="0"/>
              </a:rPr>
              <a:t>≈80,000</a:t>
            </a:r>
            <a:r>
              <a:rPr lang="en-US" dirty="0"/>
              <a:t> AF in storage by 2018 (EAHCP).</a:t>
            </a:r>
          </a:p>
          <a:p>
            <a:endParaRPr lang="en-US" dirty="0"/>
          </a:p>
          <a:p>
            <a:r>
              <a:rPr lang="en-US" dirty="0"/>
              <a:t>VISPO: </a:t>
            </a:r>
            <a:r>
              <a:rPr lang="en-US" dirty="0">
                <a:latin typeface="Arial" panose="020B0604020202020204" pitchFamily="34" charset="0"/>
                <a:cs typeface="Arial" panose="020B0604020202020204" pitchFamily="34" charset="0"/>
              </a:rPr>
              <a:t>≈40,000</a:t>
            </a:r>
            <a:r>
              <a:rPr lang="en-US" dirty="0"/>
              <a:t> AF of irrigation water taken out of use in severe drought.</a:t>
            </a:r>
          </a:p>
          <a:p>
            <a:endParaRPr lang="en-US" dirty="0"/>
          </a:p>
          <a:p>
            <a:r>
              <a:rPr lang="en-US" dirty="0"/>
              <a:t>NBU ASR:  Pilot study for ASR in Edwards Saline Zone (</a:t>
            </a:r>
            <a:r>
              <a:rPr lang="en-US" dirty="0">
                <a:latin typeface="Arial" panose="020B0604020202020204" pitchFamily="34" charset="0"/>
                <a:cs typeface="Arial" panose="020B0604020202020204" pitchFamily="34" charset="0"/>
              </a:rPr>
              <a:t>≈</a:t>
            </a:r>
            <a:r>
              <a:rPr lang="en-US" dirty="0"/>
              <a:t>7,000 AF).</a:t>
            </a:r>
          </a:p>
          <a:p>
            <a:endParaRPr lang="en-US" dirty="0"/>
          </a:p>
          <a:p>
            <a:r>
              <a:rPr lang="en-US" dirty="0"/>
              <a:t>Edwards Aquifer Protection Program – maintaining historical recharge.</a:t>
            </a:r>
          </a:p>
          <a:p>
            <a:pPr lvl="1"/>
            <a:r>
              <a:rPr lang="en-US" dirty="0"/>
              <a:t>145,000 acres and growing, designed to maintain water quantity and quality. </a:t>
            </a:r>
          </a:p>
          <a:p>
            <a:pPr lvl="1"/>
            <a:r>
              <a:rPr lang="en-US" dirty="0"/>
              <a:t>Abandoned well initiative – assign risk and address abandoned wells.</a:t>
            </a:r>
          </a:p>
          <a:p>
            <a:pPr lvl="1"/>
            <a:endParaRPr lang="en-US" dirty="0"/>
          </a:p>
          <a:p>
            <a:r>
              <a:rPr lang="en-US" dirty="0"/>
              <a:t>NRCS State Resource Concern Program – contributing to water quality.</a:t>
            </a:r>
          </a:p>
          <a:p>
            <a:pPr lvl="1"/>
            <a:r>
              <a:rPr lang="en-US" dirty="0"/>
              <a:t>Riparian and soil health, sediment control.</a:t>
            </a:r>
          </a:p>
          <a:p>
            <a:pPr lvl="1"/>
            <a:r>
              <a:rPr lang="en-US" dirty="0"/>
              <a:t>Brush management, range planting, well plugging.</a:t>
            </a:r>
          </a:p>
          <a:p>
            <a:pPr marL="457200" lvl="1" indent="0">
              <a:buNone/>
            </a:pPr>
            <a:endParaRPr lang="en-US" dirty="0"/>
          </a:p>
          <a:p>
            <a:pPr marL="457200" lvl="1" indent="0">
              <a:buNone/>
            </a:pP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4011261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872" y="875763"/>
            <a:ext cx="10515600" cy="5801763"/>
          </a:xfrm>
        </p:spPr>
        <p:txBody>
          <a:bodyPr>
            <a:normAutofit fontScale="85000" lnSpcReduction="20000"/>
          </a:bodyPr>
          <a:lstStyle/>
          <a:p>
            <a:pPr marL="0" indent="0">
              <a:buNone/>
            </a:pPr>
            <a:r>
              <a:rPr lang="en-US" dirty="0">
                <a:solidFill>
                  <a:schemeClr val="accent2">
                    <a:lumMod val="50000"/>
                  </a:schemeClr>
                </a:solidFill>
              </a:rPr>
              <a:t>The Toolbox:</a:t>
            </a:r>
          </a:p>
          <a:p>
            <a:pPr marL="0" indent="0">
              <a:buNone/>
            </a:pPr>
            <a:endParaRPr lang="en-US" dirty="0"/>
          </a:p>
          <a:p>
            <a:r>
              <a:rPr lang="en-US" dirty="0"/>
              <a:t>The EAA Act:</a:t>
            </a:r>
          </a:p>
          <a:p>
            <a:endParaRPr lang="en-US" dirty="0"/>
          </a:p>
          <a:p>
            <a:pPr lvl="1"/>
            <a:r>
              <a:rPr lang="en-US" sz="2800" dirty="0"/>
              <a:t>Staff estimates the Act is responsible for a savings of 2.6 million AF of water between 1997 and 2014*. </a:t>
            </a:r>
          </a:p>
          <a:p>
            <a:pPr lvl="1"/>
            <a:endParaRPr lang="en-US" sz="2800" dirty="0"/>
          </a:p>
          <a:p>
            <a:pPr lvl="1"/>
            <a:r>
              <a:rPr lang="en-US" sz="2800" dirty="0"/>
              <a:t>This averages about 153,000 AF/</a:t>
            </a:r>
            <a:r>
              <a:rPr lang="en-US" sz="2800" dirty="0" err="1"/>
              <a:t>yr</a:t>
            </a:r>
            <a:r>
              <a:rPr lang="en-US" sz="2800" dirty="0"/>
              <a:t> for the period.</a:t>
            </a:r>
          </a:p>
          <a:p>
            <a:pPr lvl="1"/>
            <a:endParaRPr lang="en-US" sz="2800" dirty="0"/>
          </a:p>
          <a:p>
            <a:pPr lvl="1"/>
            <a:r>
              <a:rPr lang="en-US" sz="2800" dirty="0"/>
              <a:t>We witnessed the impacts of the Act on </a:t>
            </a:r>
            <a:r>
              <a:rPr lang="en-US" sz="2800" dirty="0" err="1"/>
              <a:t>springflow</a:t>
            </a:r>
            <a:r>
              <a:rPr lang="en-US" sz="2800" dirty="0"/>
              <a:t> and aquifer levels in the recent drought.</a:t>
            </a:r>
          </a:p>
          <a:p>
            <a:pPr lvl="1"/>
            <a:endParaRPr lang="en-US" sz="2800" dirty="0"/>
          </a:p>
          <a:p>
            <a:pPr lvl="1"/>
            <a:r>
              <a:rPr lang="en-US" sz="2800" dirty="0"/>
              <a:t>Highly effective tool for maintaining aquifer levels and </a:t>
            </a:r>
            <a:r>
              <a:rPr lang="en-US" sz="2800" dirty="0" err="1"/>
              <a:t>springflows</a:t>
            </a:r>
            <a:r>
              <a:rPr lang="en-US" sz="2800" dirty="0"/>
              <a:t>.</a:t>
            </a:r>
          </a:p>
          <a:p>
            <a:pPr marL="914400" lvl="2" indent="0" algn="ctr">
              <a:buNone/>
            </a:pPr>
            <a:r>
              <a:rPr lang="en-US" sz="2800" i="1" dirty="0"/>
              <a:t>Tool was not available to the EUWD  		</a:t>
            </a:r>
            <a:endParaRPr lang="en-US" sz="2800" dirty="0"/>
          </a:p>
          <a:p>
            <a:pPr lvl="1"/>
            <a:endParaRPr lang="en-US" dirty="0"/>
          </a:p>
          <a:p>
            <a:pPr lvl="1"/>
            <a:endParaRPr lang="en-US" dirty="0"/>
          </a:p>
          <a:p>
            <a:pPr marL="457200" lvl="1" indent="0">
              <a:buNone/>
            </a:pPr>
            <a:r>
              <a:rPr lang="en-US" sz="1900" dirty="0"/>
              <a:t>*</a:t>
            </a:r>
            <a:r>
              <a:rPr lang="en-US" sz="1900" i="1" dirty="0"/>
              <a:t>The EAA Act: A Success Story, numbers based on savings from pumping growth predicted to occur without the Act, increased population, Act related cap, permit system, and conservation measures</a:t>
            </a:r>
            <a:r>
              <a:rPr lang="en-US" i="1" dirty="0"/>
              <a:t>.</a:t>
            </a:r>
          </a:p>
          <a:p>
            <a:pPr marL="457200" lvl="1" indent="0">
              <a:buNone/>
            </a:pPr>
            <a:endParaRPr lang="en-US" dirty="0"/>
          </a:p>
          <a:p>
            <a:pPr marL="457200" lvl="1" indent="0">
              <a:buNone/>
            </a:pPr>
            <a:endParaRPr lang="en-US" dirty="0"/>
          </a:p>
          <a:p>
            <a:endParaRPr lang="en-US" dirty="0"/>
          </a:p>
          <a:p>
            <a:pPr marL="0" indent="0">
              <a:buNone/>
            </a:pPr>
            <a:endParaRPr lang="en-US" dirty="0"/>
          </a:p>
          <a:p>
            <a:endParaRPr lang="en-US" dirty="0"/>
          </a:p>
        </p:txBody>
      </p:sp>
      <p:sp>
        <p:nvSpPr>
          <p:cNvPr id="5" name="Title 1"/>
          <p:cNvSpPr txBox="1">
            <a:spLocks/>
          </p:cNvSpPr>
          <p:nvPr/>
        </p:nvSpPr>
        <p:spPr>
          <a:xfrm>
            <a:off x="0" y="-1652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Program Evolution – Optimization and Protection</a:t>
            </a:r>
          </a:p>
        </p:txBody>
      </p:sp>
    </p:spTree>
    <p:extLst>
      <p:ext uri="{BB962C8B-B14F-4D97-AF65-F5344CB8AC3E}">
        <p14:creationId xmlns:p14="http://schemas.microsoft.com/office/powerpoint/2010/main" val="68130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309"/>
          <a:stretch/>
        </p:blipFill>
        <p:spPr>
          <a:xfrm>
            <a:off x="879757" y="773530"/>
            <a:ext cx="10632870" cy="6003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0" y="-167417"/>
            <a:ext cx="10515600" cy="1325563"/>
          </a:xfrm>
        </p:spPr>
        <p:txBody>
          <a:bodyPr/>
          <a:lstStyle/>
          <a:p>
            <a:r>
              <a:rPr lang="en-US" dirty="0"/>
              <a:t>Presentation Overview</a:t>
            </a:r>
          </a:p>
        </p:txBody>
      </p:sp>
      <p:sp>
        <p:nvSpPr>
          <p:cNvPr id="3" name="Content Placeholder 2"/>
          <p:cNvSpPr>
            <a:spLocks noGrp="1"/>
          </p:cNvSpPr>
          <p:nvPr>
            <p:ph idx="1"/>
          </p:nvPr>
        </p:nvSpPr>
        <p:spPr>
          <a:xfrm>
            <a:off x="1592562" y="1096038"/>
            <a:ext cx="9421552" cy="5358383"/>
          </a:xfrm>
          <a:solidFill>
            <a:schemeClr val="bg1">
              <a:alpha val="35000"/>
            </a:schemeClr>
          </a:solidFill>
        </p:spPr>
        <p:txBody>
          <a:bodyPr>
            <a:normAutofit/>
          </a:bodyPr>
          <a:lstStyle/>
          <a:p>
            <a:r>
              <a:rPr lang="en-US" dirty="0"/>
              <a:t>Physical Characteristics of the Edwards Aquifer</a:t>
            </a:r>
          </a:p>
          <a:p>
            <a:endParaRPr lang="en-US" dirty="0"/>
          </a:p>
          <a:p>
            <a:r>
              <a:rPr lang="en-US" dirty="0"/>
              <a:t>History and Evolution of the Recharge Program</a:t>
            </a:r>
          </a:p>
          <a:p>
            <a:endParaRPr lang="en-US" dirty="0"/>
          </a:p>
          <a:p>
            <a:r>
              <a:rPr lang="en-US" dirty="0"/>
              <a:t>Status of Region-wide Water Planning</a:t>
            </a:r>
          </a:p>
          <a:p>
            <a:endParaRPr lang="en-US" dirty="0"/>
          </a:p>
          <a:p>
            <a:r>
              <a:rPr lang="en-US" dirty="0"/>
              <a:t>Aquifer Optimization Strategies</a:t>
            </a:r>
          </a:p>
          <a:p>
            <a:endParaRPr lang="en-US" dirty="0"/>
          </a:p>
          <a:p>
            <a:r>
              <a:rPr lang="en-US" dirty="0"/>
              <a:t>Staff Recommendations</a:t>
            </a:r>
          </a:p>
          <a:p>
            <a:endParaRPr lang="en-US" dirty="0"/>
          </a:p>
        </p:txBody>
      </p:sp>
    </p:spTree>
    <p:extLst>
      <p:ext uri="{BB962C8B-B14F-4D97-AF65-F5344CB8AC3E}">
        <p14:creationId xmlns:p14="http://schemas.microsoft.com/office/powerpoint/2010/main" val="1268142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955"/>
            <a:ext cx="10515600" cy="1325563"/>
          </a:xfrm>
        </p:spPr>
        <p:txBody>
          <a:bodyPr>
            <a:normAutofit/>
          </a:bodyPr>
          <a:lstStyle/>
          <a:p>
            <a:r>
              <a:rPr lang="en-US" sz="3600" dirty="0"/>
              <a:t>Can We Improve our Optimization Strategies?</a:t>
            </a:r>
          </a:p>
        </p:txBody>
      </p:sp>
      <p:sp>
        <p:nvSpPr>
          <p:cNvPr id="3" name="Content Placeholder 2"/>
          <p:cNvSpPr>
            <a:spLocks noGrp="1"/>
          </p:cNvSpPr>
          <p:nvPr>
            <p:ph idx="1"/>
          </p:nvPr>
        </p:nvSpPr>
        <p:spPr>
          <a:xfrm>
            <a:off x="631317" y="938249"/>
            <a:ext cx="10515600" cy="5167312"/>
          </a:xfrm>
        </p:spPr>
        <p:txBody>
          <a:bodyPr>
            <a:normAutofit/>
          </a:bodyPr>
          <a:lstStyle/>
          <a:p>
            <a:pPr marL="0" lvl="0" indent="0">
              <a:buNone/>
            </a:pPr>
            <a:r>
              <a:rPr lang="en-US" dirty="0"/>
              <a:t>Yes – if we can effectively increase the residence time of water in the system.</a:t>
            </a:r>
          </a:p>
          <a:p>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859" y="1892483"/>
            <a:ext cx="8271541" cy="4869824"/>
          </a:xfrm>
          <a:prstGeom prst="rect">
            <a:avLst/>
          </a:prstGeom>
        </p:spPr>
      </p:pic>
      <p:sp>
        <p:nvSpPr>
          <p:cNvPr id="6" name="Arrow: Curved Down 5"/>
          <p:cNvSpPr/>
          <p:nvPr/>
        </p:nvSpPr>
        <p:spPr>
          <a:xfrm rot="2754930">
            <a:off x="4577890" y="2723390"/>
            <a:ext cx="2083374" cy="655488"/>
          </a:xfrm>
          <a:prstGeom prst="curvedDownArrow">
            <a:avLst/>
          </a:prstGeom>
          <a:solidFill>
            <a:srgbClr val="FF0000">
              <a:alpha val="6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p:cNvSpPr/>
          <p:nvPr/>
        </p:nvSpPr>
        <p:spPr>
          <a:xfrm>
            <a:off x="4455042" y="2536869"/>
            <a:ext cx="293327" cy="270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211039" y="1659706"/>
            <a:ext cx="2631784" cy="1754326"/>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Goal – Increase Firm Yield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Currently, ASR appears to be the most effective tool.</a:t>
            </a:r>
          </a:p>
        </p:txBody>
      </p:sp>
    </p:spTree>
    <p:extLst>
      <p:ext uri="{BB962C8B-B14F-4D97-AF65-F5344CB8AC3E}">
        <p14:creationId xmlns:p14="http://schemas.microsoft.com/office/powerpoint/2010/main" val="336285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568"/>
            <a:ext cx="10515600" cy="1325563"/>
          </a:xfrm>
        </p:spPr>
        <p:txBody>
          <a:bodyPr/>
          <a:lstStyle/>
          <a:p>
            <a:r>
              <a:rPr lang="en-US" dirty="0"/>
              <a:t>Summary</a:t>
            </a:r>
          </a:p>
        </p:txBody>
      </p:sp>
      <p:sp>
        <p:nvSpPr>
          <p:cNvPr id="3" name="Content Placeholder 2"/>
          <p:cNvSpPr>
            <a:spLocks noGrp="1"/>
          </p:cNvSpPr>
          <p:nvPr>
            <p:ph idx="1"/>
          </p:nvPr>
        </p:nvSpPr>
        <p:spPr>
          <a:xfrm>
            <a:off x="286439" y="3307460"/>
            <a:ext cx="9429885" cy="3337890"/>
          </a:xfrm>
        </p:spPr>
        <p:txBody>
          <a:bodyPr>
            <a:normAutofit/>
          </a:bodyPr>
          <a:lstStyle/>
          <a:p>
            <a:r>
              <a:rPr lang="en-US" dirty="0"/>
              <a:t>Benefits from other Optimization and Protection tools:</a:t>
            </a:r>
          </a:p>
          <a:p>
            <a:pPr lvl="1"/>
            <a:r>
              <a:rPr lang="en-US" dirty="0"/>
              <a:t>EAHCP ASR contributions about 84,000 AF.</a:t>
            </a:r>
          </a:p>
          <a:p>
            <a:pPr lvl="1"/>
            <a:r>
              <a:rPr lang="en-US" dirty="0"/>
              <a:t>VISPO about 40,000 AF.</a:t>
            </a:r>
          </a:p>
          <a:p>
            <a:pPr lvl="1"/>
            <a:r>
              <a:rPr lang="en-US" dirty="0"/>
              <a:t>Potential new ASR estimated at 7,000 AF.</a:t>
            </a:r>
          </a:p>
          <a:p>
            <a:pPr lvl="1"/>
            <a:r>
              <a:rPr lang="en-US" dirty="0"/>
              <a:t>EAA Act average of about 150,000 AF/yr.</a:t>
            </a:r>
          </a:p>
          <a:p>
            <a:pPr lvl="1"/>
            <a:r>
              <a:rPr lang="en-US" dirty="0"/>
              <a:t>Maintaining natural/historical recharge through the EAPP.</a:t>
            </a:r>
          </a:p>
          <a:p>
            <a:pPr lvl="1"/>
            <a:r>
              <a:rPr lang="en-US" dirty="0"/>
              <a:t>Maintaining water quality through EA SRC and other EAA programs.</a:t>
            </a:r>
          </a:p>
        </p:txBody>
      </p:sp>
      <p:sp>
        <p:nvSpPr>
          <p:cNvPr id="19" name="Content Placeholder 2"/>
          <p:cNvSpPr txBox="1">
            <a:spLocks/>
          </p:cNvSpPr>
          <p:nvPr/>
        </p:nvSpPr>
        <p:spPr>
          <a:xfrm>
            <a:off x="286439" y="978503"/>
            <a:ext cx="11745140" cy="17787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Average Recharge from Dams</a:t>
            </a:r>
          </a:p>
          <a:p>
            <a:pPr lvl="1">
              <a:defRPr/>
            </a:pPr>
            <a:r>
              <a:rPr lang="en-US" dirty="0">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3,300 AF/</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(enhanced R)     </a:t>
            </a:r>
            <a:r>
              <a:rPr kumimoji="0" lang="en-US" sz="2200" b="0" i="1" u="none" strike="noStrike" kern="1200" cap="none" spc="0" normalizeH="0" baseline="0" noProof="0" dirty="0">
                <a:ln>
                  <a:noFill/>
                </a:ln>
                <a:solidFill>
                  <a:srgbClr val="FF0000"/>
                </a:solidFill>
                <a:effectLst/>
                <a:uLnTx/>
                <a:uFillTx/>
                <a:latin typeface="Calibri" panose="020F0502020204030204"/>
                <a:ea typeface="+mn-ea"/>
                <a:cs typeface="+mn-cs"/>
              </a:rPr>
              <a:t>Without </a:t>
            </a:r>
            <a:r>
              <a:rPr kumimoji="0" lang="en-US" sz="2200" b="0" i="1" u="none" strike="noStrike" kern="1200" cap="none" spc="0" normalizeH="0" baseline="0" noProof="0" dirty="0" err="1">
                <a:ln>
                  <a:noFill/>
                </a:ln>
                <a:solidFill>
                  <a:srgbClr val="FF0000"/>
                </a:solidFill>
                <a:effectLst/>
                <a:uLnTx/>
                <a:uFillTx/>
                <a:latin typeface="Calibri" panose="020F0502020204030204"/>
                <a:ea typeface="+mn-ea"/>
                <a:cs typeface="+mn-cs"/>
              </a:rPr>
              <a:t>Seco</a:t>
            </a:r>
            <a:r>
              <a:rPr kumimoji="0" lang="en-US" sz="2200" b="0" i="1" u="none" strike="noStrike" kern="1200" cap="none" spc="0" normalizeH="0" baseline="0" noProof="0" dirty="0">
                <a:ln>
                  <a:noFill/>
                </a:ln>
                <a:solidFill>
                  <a:srgbClr val="FF0000"/>
                </a:solidFill>
                <a:effectLst/>
                <a:uLnTx/>
                <a:uFillTx/>
                <a:latin typeface="Calibri" panose="020F0502020204030204"/>
                <a:ea typeface="+mn-ea"/>
                <a:cs typeface="+mn-cs"/>
              </a:rPr>
              <a:t> – the average drops to </a:t>
            </a:r>
            <a:r>
              <a:rPr lang="en-US" sz="2000" dirty="0">
                <a:solidFill>
                  <a:srgbClr val="FF0000"/>
                </a:solidFill>
                <a:latin typeface="Arial" panose="020B0604020202020204" pitchFamily="34" charset="0"/>
                <a:cs typeface="Arial" panose="020B0604020202020204" pitchFamily="34" charset="0"/>
              </a:rPr>
              <a:t>≈</a:t>
            </a:r>
            <a:r>
              <a:rPr kumimoji="0" lang="en-US" sz="2200" b="0" i="1" u="none" strike="noStrike" kern="1200" cap="none" spc="0" normalizeH="0" baseline="0" noProof="0" dirty="0">
                <a:ln>
                  <a:noFill/>
                </a:ln>
                <a:solidFill>
                  <a:srgbClr val="FF0000"/>
                </a:solidFill>
                <a:effectLst/>
                <a:uLnTx/>
                <a:uFillTx/>
                <a:latin typeface="Calibri" panose="020F0502020204030204"/>
                <a:ea typeface="+mn-ea"/>
                <a:cs typeface="+mn-cs"/>
              </a:rPr>
              <a:t>2,300 AF/</a:t>
            </a:r>
            <a:r>
              <a:rPr kumimoji="0" lang="en-US" sz="2200" b="0" i="1" u="none" strike="noStrike" kern="1200" cap="none" spc="0" normalizeH="0" baseline="0" noProof="0" dirty="0" err="1">
                <a:ln>
                  <a:noFill/>
                </a:ln>
                <a:solidFill>
                  <a:srgbClr val="FF0000"/>
                </a:solidFill>
                <a:effectLst/>
                <a:uLnTx/>
                <a:uFillTx/>
                <a:latin typeface="Calibri" panose="020F0502020204030204"/>
                <a:ea typeface="+mn-ea"/>
                <a:cs typeface="+mn-cs"/>
              </a:rPr>
              <a:t>yr</a:t>
            </a:r>
            <a:endParaRPr kumimoji="0" lang="en-US" sz="2200" b="0"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Average Recharge from PEP</a:t>
            </a:r>
          </a:p>
          <a:p>
            <a:pPr lvl="1">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latin typeface="Arial" panose="020B0604020202020204" pitchFamily="34" charset="0"/>
                <a:cs typeface="Arial" panose="020B0604020202020204" pitchFamily="34" charset="0"/>
              </a:rPr>
              <a:t>≈</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3,200 AF/</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yr</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945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Summary</a:t>
            </a:r>
          </a:p>
        </p:txBody>
      </p:sp>
      <p:sp>
        <p:nvSpPr>
          <p:cNvPr id="3" name="Content Placeholder 2"/>
          <p:cNvSpPr>
            <a:spLocks noGrp="1"/>
          </p:cNvSpPr>
          <p:nvPr>
            <p:ph idx="1"/>
          </p:nvPr>
        </p:nvSpPr>
        <p:spPr>
          <a:xfrm>
            <a:off x="661673" y="1796231"/>
            <a:ext cx="11107922" cy="5484259"/>
          </a:xfrm>
        </p:spPr>
        <p:txBody>
          <a:bodyPr>
            <a:normAutofit/>
          </a:bodyPr>
          <a:lstStyle/>
          <a:p>
            <a:r>
              <a:rPr lang="en-US" sz="2400" dirty="0"/>
              <a:t>The aquifer will accept a very high percentage of rainfall as recharge. </a:t>
            </a:r>
          </a:p>
          <a:p>
            <a:endParaRPr lang="en-US" sz="2400" dirty="0"/>
          </a:p>
          <a:p>
            <a:r>
              <a:rPr lang="en-US" sz="2400" dirty="0"/>
              <a:t>The system is more rainfall limited than recharge limited.</a:t>
            </a:r>
          </a:p>
          <a:p>
            <a:endParaRPr lang="en-US" sz="2400" dirty="0"/>
          </a:p>
          <a:p>
            <a:r>
              <a:rPr lang="en-US" sz="2400" dirty="0"/>
              <a:t>The Recharge Program – is effectively a tool in the Optimization toolbox.</a:t>
            </a:r>
          </a:p>
          <a:p>
            <a:endParaRPr lang="en-US" sz="2400" dirty="0"/>
          </a:p>
          <a:p>
            <a:r>
              <a:rPr lang="en-US" sz="2400" dirty="0"/>
              <a:t>The EAA Act, ASR, and VISPO, are also tools that help provide certainty for the region. </a:t>
            </a:r>
          </a:p>
          <a:p>
            <a:endParaRPr lang="en-US" sz="2400" dirty="0">
              <a:cs typeface="Arial" panose="020B0604020202020204" pitchFamily="34" charset="0"/>
            </a:endParaRPr>
          </a:p>
          <a:p>
            <a:r>
              <a:rPr lang="en-US" sz="2400" dirty="0">
                <a:cs typeface="Arial" panose="020B0604020202020204" pitchFamily="34" charset="0"/>
              </a:rPr>
              <a:t>Other programs are designed to protect natural recharge and water quality.</a:t>
            </a:r>
          </a:p>
          <a:p>
            <a:endParaRPr lang="en-US" sz="2400" dirty="0">
              <a:cs typeface="Arial" panose="020B0604020202020204" pitchFamily="34" charset="0"/>
            </a:endParaRPr>
          </a:p>
          <a:p>
            <a:endParaRPr lang="en-US" sz="2400" dirty="0">
              <a:cs typeface="Arial" panose="020B0604020202020204" pitchFamily="34" charset="0"/>
            </a:endParaRPr>
          </a:p>
          <a:p>
            <a:endParaRPr lang="en-US" sz="2400"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938844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astelsSmooth trans="40000" scaling="60"/>
                    </a14:imgEffect>
                  </a14:imgLayer>
                </a14:imgProps>
              </a:ext>
            </a:extLst>
          </a:blip>
          <a:stretch>
            <a:fillRect/>
          </a:stretch>
        </p:blipFill>
        <p:spPr>
          <a:xfrm>
            <a:off x="2641" y="1408691"/>
            <a:ext cx="12218529" cy="5449308"/>
          </a:xfrm>
          <a:prstGeom prst="rect">
            <a:avLst/>
          </a:prstGeom>
          <a:blipFill>
            <a:blip r:embed="rId5"/>
            <a:tile tx="0" ty="0" sx="100000" sy="100000" flip="none" algn="tl"/>
          </a:blipFill>
        </p:spPr>
      </p:pic>
      <p:sp>
        <p:nvSpPr>
          <p:cNvPr id="4" name="Title 1"/>
          <p:cNvSpPr>
            <a:spLocks noGrp="1"/>
          </p:cNvSpPr>
          <p:nvPr>
            <p:ph type="title"/>
          </p:nvPr>
        </p:nvSpPr>
        <p:spPr>
          <a:xfrm>
            <a:off x="592282" y="83128"/>
            <a:ext cx="11158846" cy="1325563"/>
          </a:xfrm>
        </p:spPr>
        <p:txBody>
          <a:bodyPr>
            <a:noAutofit/>
          </a:bodyPr>
          <a:lstStyle/>
          <a:p>
            <a:r>
              <a:rPr lang="en-US" dirty="0">
                <a:latin typeface="+mn-lt"/>
                <a:cs typeface="MV Boli" panose="02000500030200090000" pitchFamily="2" charset="0"/>
              </a:rPr>
              <a:t>Status of Region-Wide Water Planning</a:t>
            </a:r>
            <a:endParaRPr lang="en-US" dirty="0">
              <a:latin typeface="MV Boli" panose="02000500030200090000" pitchFamily="2" charset="0"/>
              <a:cs typeface="MV Boli" panose="02000500030200090000" pitchFamily="2" charset="0"/>
            </a:endParaRPr>
          </a:p>
        </p:txBody>
      </p:sp>
      <p:sp>
        <p:nvSpPr>
          <p:cNvPr id="6" name="Content Placeholder 2"/>
          <p:cNvSpPr>
            <a:spLocks noGrp="1"/>
          </p:cNvSpPr>
          <p:nvPr>
            <p:ph idx="1"/>
          </p:nvPr>
        </p:nvSpPr>
        <p:spPr>
          <a:xfrm>
            <a:off x="259773" y="1662545"/>
            <a:ext cx="9144000" cy="1953491"/>
          </a:xfrm>
          <a:effectLst>
            <a:glow>
              <a:schemeClr val="bg1"/>
            </a:glow>
          </a:effectLst>
        </p:spPr>
        <p:txBody>
          <a:bodyPr>
            <a:normAutofit/>
          </a:bodyPr>
          <a:lstStyle/>
          <a:p>
            <a:pPr lvl="1">
              <a:spcBef>
                <a:spcPts val="0"/>
              </a:spcBef>
              <a:spcAft>
                <a:spcPts val="1800"/>
              </a:spcAft>
            </a:pPr>
            <a:r>
              <a:rPr lang="en-US" sz="2800" dirty="0">
                <a:effectLst>
                  <a:glow rad="254000">
                    <a:schemeClr val="bg1"/>
                  </a:glow>
                </a:effectLst>
              </a:rPr>
              <a:t>Region L Planning Criteria</a:t>
            </a:r>
          </a:p>
          <a:p>
            <a:pPr lvl="1">
              <a:spcBef>
                <a:spcPts val="0"/>
              </a:spcBef>
              <a:spcAft>
                <a:spcPts val="1800"/>
              </a:spcAft>
            </a:pPr>
            <a:r>
              <a:rPr lang="en-US" sz="2800" dirty="0">
                <a:effectLst>
                  <a:glow rad="254000">
                    <a:schemeClr val="bg1"/>
                  </a:glow>
                </a:effectLst>
              </a:rPr>
              <a:t>New Water Supply Sources</a:t>
            </a:r>
          </a:p>
          <a:p>
            <a:pPr lvl="1">
              <a:spcBef>
                <a:spcPts val="0"/>
              </a:spcBef>
              <a:spcAft>
                <a:spcPts val="1800"/>
              </a:spcAft>
            </a:pPr>
            <a:r>
              <a:rPr lang="en-US" sz="2800" dirty="0">
                <a:effectLst>
                  <a:glow rad="254000">
                    <a:schemeClr val="bg1"/>
                  </a:glow>
                </a:effectLst>
              </a:rPr>
              <a:t>Edwards Aquifer Management Strategies</a:t>
            </a:r>
          </a:p>
          <a:p>
            <a:endParaRPr lang="en-US" dirty="0"/>
          </a:p>
        </p:txBody>
      </p:sp>
    </p:spTree>
    <p:extLst>
      <p:ext uri="{BB962C8B-B14F-4D97-AF65-F5344CB8AC3E}">
        <p14:creationId xmlns:p14="http://schemas.microsoft.com/office/powerpoint/2010/main" val="3847575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39" y="98500"/>
            <a:ext cx="8505079" cy="762339"/>
          </a:xfrm>
        </p:spPr>
        <p:txBody>
          <a:bodyPr>
            <a:normAutofit/>
          </a:bodyPr>
          <a:lstStyle/>
          <a:p>
            <a:r>
              <a:rPr lang="en-US" dirty="0">
                <a:latin typeface="+mn-lt"/>
              </a:rPr>
              <a:t>Region L – Planning Criteria</a:t>
            </a:r>
          </a:p>
        </p:txBody>
      </p:sp>
      <p:sp>
        <p:nvSpPr>
          <p:cNvPr id="6" name="TextBox 5"/>
          <p:cNvSpPr txBox="1"/>
          <p:nvPr/>
        </p:nvSpPr>
        <p:spPr>
          <a:xfrm>
            <a:off x="461639" y="1953087"/>
            <a:ext cx="3373514" cy="4358937"/>
          </a:xfrm>
          <a:prstGeom prst="rect">
            <a:avLst/>
          </a:prstGeom>
          <a:noFill/>
        </p:spPr>
        <p:txBody>
          <a:bodyPr wrap="square" rtlCol="0">
            <a:spAutoFit/>
          </a:bodyPr>
          <a:lstStyle/>
          <a:p>
            <a:endParaRPr lang="en-US" dirty="0"/>
          </a:p>
        </p:txBody>
      </p:sp>
      <p:sp>
        <p:nvSpPr>
          <p:cNvPr id="7" name="TextBox 6"/>
          <p:cNvSpPr txBox="1"/>
          <p:nvPr/>
        </p:nvSpPr>
        <p:spPr>
          <a:xfrm>
            <a:off x="174225" y="1367270"/>
            <a:ext cx="4637615" cy="466281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Regional stakeholders rank proposed water supply projects that best meet our future water needs.</a:t>
            </a:r>
          </a:p>
          <a:p>
            <a:pPr marL="285750" indent="-285750">
              <a:spcAft>
                <a:spcPts val="1200"/>
              </a:spcAft>
              <a:buFont typeface="Arial" panose="020B0604020202020204" pitchFamily="34" charset="0"/>
              <a:buChar char="•"/>
            </a:pPr>
            <a:r>
              <a:rPr lang="en-US" dirty="0"/>
              <a:t>50 year planning horizon with Plan updated every five years (2016 Plan Submitted)</a:t>
            </a:r>
          </a:p>
          <a:p>
            <a:pPr marL="285750" indent="-285750">
              <a:spcAft>
                <a:spcPts val="1200"/>
              </a:spcAft>
              <a:buFont typeface="Arial" panose="020B0604020202020204" pitchFamily="34" charset="0"/>
              <a:buChar char="•"/>
            </a:pPr>
            <a:r>
              <a:rPr lang="en-US" dirty="0"/>
              <a:t>Water availability is based on repeat of the drought of record (1947-1956).</a:t>
            </a:r>
          </a:p>
          <a:p>
            <a:pPr marL="285750" indent="-285750">
              <a:spcAft>
                <a:spcPts val="1200"/>
              </a:spcAft>
              <a:buFont typeface="Arial" panose="020B0604020202020204" pitchFamily="34" charset="0"/>
              <a:buChar char="•"/>
            </a:pPr>
            <a:r>
              <a:rPr lang="en-US" dirty="0"/>
              <a:t>Project sponsors provide potential sources of funding for implementation and maintenance.</a:t>
            </a:r>
          </a:p>
          <a:p>
            <a:pPr marL="285750" indent="-285750">
              <a:spcAft>
                <a:spcPts val="600"/>
              </a:spcAft>
              <a:buFont typeface="Arial" panose="020B0604020202020204" pitchFamily="34" charset="0"/>
              <a:buChar char="•"/>
            </a:pPr>
            <a:r>
              <a:rPr lang="en-US" dirty="0"/>
              <a:t>Future TCEQ and TWDB regulatory and financing decisions shall be consistent with approved regional plans.</a:t>
            </a:r>
            <a:endParaRPr lang="en-US" sz="1200" dirty="0"/>
          </a:p>
          <a:p>
            <a:pPr marL="285750" indent="-285750">
              <a:buFont typeface="Arial" panose="020B0604020202020204" pitchFamily="34" charset="0"/>
              <a:buChar char="•"/>
            </a:pP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810" t="60151" r="28954" b="10303"/>
          <a:stretch/>
        </p:blipFill>
        <p:spPr>
          <a:xfrm>
            <a:off x="4858469" y="2188425"/>
            <a:ext cx="7112123" cy="46695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9342" y="0"/>
            <a:ext cx="2381250" cy="2381250"/>
          </a:xfrm>
          <a:prstGeom prst="rect">
            <a:avLst/>
          </a:prstGeom>
        </p:spPr>
      </p:pic>
      <p:sp>
        <p:nvSpPr>
          <p:cNvPr id="10" name="Rectangle 9"/>
          <p:cNvSpPr/>
          <p:nvPr/>
        </p:nvSpPr>
        <p:spPr>
          <a:xfrm>
            <a:off x="4858469" y="2188425"/>
            <a:ext cx="2103440" cy="721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140280" y="3411525"/>
            <a:ext cx="830312" cy="1783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89343" y="2188425"/>
            <a:ext cx="2381250" cy="430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229578" y="2212331"/>
            <a:ext cx="641786" cy="260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969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3598224" y="1398801"/>
          <a:ext cx="5503619" cy="4420332"/>
        </p:xfrm>
        <a:graphic>
          <a:graphicData uri="http://schemas.openxmlformats.org/drawingml/2006/table">
            <a:tbl>
              <a:tblPr firstRow="1" bandRow="1">
                <a:tableStyleId>{5C22544A-7EE6-4342-B048-85BDC9FD1C3A}</a:tableStyleId>
              </a:tblPr>
              <a:tblGrid>
                <a:gridCol w="2018805">
                  <a:extLst>
                    <a:ext uri="{9D8B030D-6E8A-4147-A177-3AD203B41FA5}">
                      <a16:colId xmlns:a16="http://schemas.microsoft.com/office/drawing/2014/main" val="1172603320"/>
                    </a:ext>
                  </a:extLst>
                </a:gridCol>
                <a:gridCol w="1163782">
                  <a:extLst>
                    <a:ext uri="{9D8B030D-6E8A-4147-A177-3AD203B41FA5}">
                      <a16:colId xmlns:a16="http://schemas.microsoft.com/office/drawing/2014/main" val="2587869906"/>
                    </a:ext>
                  </a:extLst>
                </a:gridCol>
                <a:gridCol w="1318161">
                  <a:extLst>
                    <a:ext uri="{9D8B030D-6E8A-4147-A177-3AD203B41FA5}">
                      <a16:colId xmlns:a16="http://schemas.microsoft.com/office/drawing/2014/main" val="961027997"/>
                    </a:ext>
                  </a:extLst>
                </a:gridCol>
                <a:gridCol w="1002871">
                  <a:extLst>
                    <a:ext uri="{9D8B030D-6E8A-4147-A177-3AD203B41FA5}">
                      <a16:colId xmlns:a16="http://schemas.microsoft.com/office/drawing/2014/main" val="3590264543"/>
                    </a:ext>
                  </a:extLst>
                </a:gridCol>
              </a:tblGrid>
              <a:tr h="360143">
                <a:tc>
                  <a:txBody>
                    <a:bodyPr/>
                    <a:lstStyle/>
                    <a:p>
                      <a:r>
                        <a:rPr lang="en-US" dirty="0"/>
                        <a:t>Year</a:t>
                      </a:r>
                    </a:p>
                  </a:txBody>
                  <a:tcPr/>
                </a:tc>
                <a:tc>
                  <a:txBody>
                    <a:bodyPr/>
                    <a:lstStyle/>
                    <a:p>
                      <a:pPr algn="r"/>
                      <a:r>
                        <a:rPr lang="en-US" dirty="0"/>
                        <a:t>2020</a:t>
                      </a:r>
                    </a:p>
                  </a:txBody>
                  <a:tcPr/>
                </a:tc>
                <a:tc>
                  <a:txBody>
                    <a:bodyPr/>
                    <a:lstStyle/>
                    <a:p>
                      <a:pPr algn="r"/>
                      <a:r>
                        <a:rPr lang="en-US" dirty="0"/>
                        <a:t>2070</a:t>
                      </a:r>
                    </a:p>
                  </a:txBody>
                  <a:tcPr/>
                </a:tc>
                <a:tc>
                  <a:txBody>
                    <a:bodyPr/>
                    <a:lstStyle/>
                    <a:p>
                      <a:pPr algn="r"/>
                      <a:r>
                        <a:rPr lang="en-US" dirty="0"/>
                        <a:t>Increase</a:t>
                      </a:r>
                    </a:p>
                  </a:txBody>
                  <a:tcPr/>
                </a:tc>
                <a:extLst>
                  <a:ext uri="{0D108BD9-81ED-4DB2-BD59-A6C34878D82A}">
                    <a16:rowId xmlns:a16="http://schemas.microsoft.com/office/drawing/2014/main" val="2430352521"/>
                  </a:ext>
                </a:extLst>
              </a:tr>
              <a:tr h="396972">
                <a:tc>
                  <a:txBody>
                    <a:bodyPr/>
                    <a:lstStyle/>
                    <a:p>
                      <a:r>
                        <a:rPr lang="en-US" dirty="0"/>
                        <a:t>Population</a:t>
                      </a:r>
                    </a:p>
                  </a:txBody>
                  <a:tcPr/>
                </a:tc>
                <a:tc>
                  <a:txBody>
                    <a:bodyPr/>
                    <a:lstStyle/>
                    <a:p>
                      <a:pPr algn="r"/>
                      <a:r>
                        <a:rPr lang="en-US" dirty="0"/>
                        <a:t>3,001,465</a:t>
                      </a:r>
                    </a:p>
                  </a:txBody>
                  <a:tcPr/>
                </a:tc>
                <a:tc>
                  <a:txBody>
                    <a:bodyPr/>
                    <a:lstStyle/>
                    <a:p>
                      <a:pPr algn="r"/>
                      <a:r>
                        <a:rPr lang="en-US" dirty="0"/>
                        <a:t>5,192,028</a:t>
                      </a:r>
                    </a:p>
                  </a:txBody>
                  <a:tcPr/>
                </a:tc>
                <a:tc>
                  <a:txBody>
                    <a:bodyPr/>
                    <a:lstStyle/>
                    <a:p>
                      <a:pPr algn="r"/>
                      <a:r>
                        <a:rPr lang="en-US" dirty="0"/>
                        <a:t>73%</a:t>
                      </a:r>
                    </a:p>
                  </a:txBody>
                  <a:tcPr/>
                </a:tc>
                <a:extLst>
                  <a:ext uri="{0D108BD9-81ED-4DB2-BD59-A6C34878D82A}">
                    <a16:rowId xmlns:a16="http://schemas.microsoft.com/office/drawing/2014/main" val="1519411734"/>
                  </a:ext>
                </a:extLst>
              </a:tr>
              <a:tr h="334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Demands</a:t>
                      </a:r>
                    </a:p>
                  </a:txBody>
                  <a:tcPr/>
                </a:tc>
                <a:tc>
                  <a:txBody>
                    <a:bodyPr/>
                    <a:lstStyle/>
                    <a:p>
                      <a:pPr algn="r"/>
                      <a:r>
                        <a:rPr lang="en-US" dirty="0"/>
                        <a:t>1,070,354</a:t>
                      </a:r>
                    </a:p>
                  </a:txBody>
                  <a:tcPr/>
                </a:tc>
                <a:tc>
                  <a:txBody>
                    <a:bodyPr/>
                    <a:lstStyle/>
                    <a:p>
                      <a:pPr algn="r"/>
                      <a:r>
                        <a:rPr lang="en-US" dirty="0"/>
                        <a:t>1,433,835</a:t>
                      </a:r>
                    </a:p>
                  </a:txBody>
                  <a:tcPr/>
                </a:tc>
                <a:tc>
                  <a:txBody>
                    <a:bodyPr/>
                    <a:lstStyle/>
                    <a:p>
                      <a:pPr algn="r"/>
                      <a:r>
                        <a:rPr lang="en-US" dirty="0"/>
                        <a:t>34%</a:t>
                      </a:r>
                    </a:p>
                  </a:txBody>
                  <a:tcPr/>
                </a:tc>
                <a:extLst>
                  <a:ext uri="{0D108BD9-81ED-4DB2-BD59-A6C34878D82A}">
                    <a16:rowId xmlns:a16="http://schemas.microsoft.com/office/drawing/2014/main" val="3793791468"/>
                  </a:ext>
                </a:extLst>
              </a:tr>
              <a:tr h="357263">
                <a:tc>
                  <a:txBody>
                    <a:bodyPr/>
                    <a:lstStyle/>
                    <a:p>
                      <a:r>
                        <a:rPr lang="en-US" dirty="0"/>
                        <a:t>Total </a:t>
                      </a:r>
                      <a:r>
                        <a:rPr lang="en-US" dirty="0" err="1"/>
                        <a:t>Addit</a:t>
                      </a:r>
                      <a:r>
                        <a:rPr lang="en-US" dirty="0"/>
                        <a:t>. Need</a:t>
                      </a:r>
                    </a:p>
                  </a:txBody>
                  <a:tcPr/>
                </a:tc>
                <a:tc>
                  <a:txBody>
                    <a:bodyPr/>
                    <a:lstStyle/>
                    <a:p>
                      <a:pPr algn="r"/>
                      <a:r>
                        <a:rPr lang="en-US" dirty="0"/>
                        <a:t>(200,071)</a:t>
                      </a:r>
                    </a:p>
                  </a:txBody>
                  <a:tcPr/>
                </a:tc>
                <a:tc>
                  <a:txBody>
                    <a:bodyPr/>
                    <a:lstStyle/>
                    <a:p>
                      <a:pPr algn="r"/>
                      <a:r>
                        <a:rPr lang="en-US" dirty="0"/>
                        <a:t>(482,943)</a:t>
                      </a:r>
                    </a:p>
                  </a:txBody>
                  <a:tcPr/>
                </a:tc>
                <a:tc>
                  <a:txBody>
                    <a:bodyPr/>
                    <a:lstStyle/>
                    <a:p>
                      <a:pPr algn="r"/>
                      <a:endParaRPr lang="en-US" dirty="0"/>
                    </a:p>
                  </a:txBody>
                  <a:tcPr/>
                </a:tc>
                <a:extLst>
                  <a:ext uri="{0D108BD9-81ED-4DB2-BD59-A6C34878D82A}">
                    <a16:rowId xmlns:a16="http://schemas.microsoft.com/office/drawing/2014/main" val="131585381"/>
                  </a:ext>
                </a:extLst>
              </a:tr>
              <a:tr h="334776">
                <a:tc>
                  <a:txBody>
                    <a:bodyPr/>
                    <a:lstStyle/>
                    <a:p>
                      <a:r>
                        <a:rPr lang="en-US" b="1" dirty="0">
                          <a:solidFill>
                            <a:schemeClr val="bg1"/>
                          </a:solidFill>
                        </a:rPr>
                        <a:t>Sector</a:t>
                      </a:r>
                    </a:p>
                  </a:txBody>
                  <a:tcPr>
                    <a:solidFill>
                      <a:schemeClr val="accent1"/>
                    </a:solidFill>
                  </a:tcPr>
                </a:tc>
                <a:tc>
                  <a:txBody>
                    <a:bodyPr/>
                    <a:lstStyle/>
                    <a:p>
                      <a:pPr algn="r"/>
                      <a:endParaRPr lang="en-US" dirty="0"/>
                    </a:p>
                  </a:txBody>
                  <a:tcPr>
                    <a:solidFill>
                      <a:schemeClr val="accent1"/>
                    </a:solidFill>
                  </a:tcPr>
                </a:tc>
                <a:tc>
                  <a:txBody>
                    <a:bodyPr/>
                    <a:lstStyle/>
                    <a:p>
                      <a:pPr algn="r"/>
                      <a:r>
                        <a:rPr lang="en-US" b="1" dirty="0" err="1">
                          <a:solidFill>
                            <a:schemeClr val="bg1"/>
                          </a:solidFill>
                        </a:rPr>
                        <a:t>Addit</a:t>
                      </a:r>
                      <a:r>
                        <a:rPr lang="en-US" b="1" dirty="0">
                          <a:solidFill>
                            <a:schemeClr val="bg1"/>
                          </a:solidFill>
                        </a:rPr>
                        <a:t>. </a:t>
                      </a:r>
                      <a:r>
                        <a:rPr lang="en-US" b="1" baseline="0" dirty="0">
                          <a:solidFill>
                            <a:schemeClr val="bg1"/>
                          </a:solidFill>
                        </a:rPr>
                        <a:t>Need</a:t>
                      </a:r>
                      <a:endParaRPr lang="en-US" b="1" dirty="0">
                        <a:solidFill>
                          <a:schemeClr val="bg1"/>
                        </a:solidFill>
                      </a:endParaRPr>
                    </a:p>
                  </a:txBody>
                  <a:tcPr>
                    <a:solidFill>
                      <a:schemeClr val="accent1"/>
                    </a:solidFill>
                  </a:tcPr>
                </a:tc>
                <a:tc>
                  <a:txBody>
                    <a:bodyPr/>
                    <a:lstStyle/>
                    <a:p>
                      <a:pPr algn="ctr"/>
                      <a:r>
                        <a:rPr lang="en-US" b="1" dirty="0">
                          <a:solidFill>
                            <a:schemeClr val="bg1"/>
                          </a:solidFill>
                        </a:rPr>
                        <a:t>% of </a:t>
                      </a:r>
                      <a:r>
                        <a:rPr lang="en-US" b="1" dirty="0" err="1">
                          <a:solidFill>
                            <a:schemeClr val="bg1"/>
                          </a:solidFill>
                        </a:rPr>
                        <a:t>Ttl</a:t>
                      </a:r>
                      <a:endParaRPr lang="en-US" b="1" dirty="0">
                        <a:solidFill>
                          <a:schemeClr val="bg1"/>
                        </a:solidFill>
                      </a:endParaRPr>
                    </a:p>
                  </a:txBody>
                  <a:tcPr>
                    <a:solidFill>
                      <a:schemeClr val="accent1"/>
                    </a:solidFill>
                  </a:tcPr>
                </a:tc>
                <a:extLst>
                  <a:ext uri="{0D108BD9-81ED-4DB2-BD59-A6C34878D82A}">
                    <a16:rowId xmlns:a16="http://schemas.microsoft.com/office/drawing/2014/main" val="1654771852"/>
                  </a:ext>
                </a:extLst>
              </a:tr>
              <a:tr h="334776">
                <a:tc>
                  <a:txBody>
                    <a:bodyPr/>
                    <a:lstStyle/>
                    <a:p>
                      <a:r>
                        <a:rPr lang="en-US" dirty="0"/>
                        <a:t> Municipal</a:t>
                      </a:r>
                    </a:p>
                  </a:txBody>
                  <a:tcPr/>
                </a:tc>
                <a:tc>
                  <a:txBody>
                    <a:bodyPr/>
                    <a:lstStyle/>
                    <a:p>
                      <a:pPr algn="r"/>
                      <a:endParaRPr lang="en-US" dirty="0"/>
                    </a:p>
                  </a:txBody>
                  <a:tcPr/>
                </a:tc>
                <a:tc>
                  <a:txBody>
                    <a:bodyPr/>
                    <a:lstStyle/>
                    <a:p>
                      <a:pPr algn="r"/>
                      <a:r>
                        <a:rPr lang="en-US" dirty="0"/>
                        <a:t>(285,084)</a:t>
                      </a:r>
                    </a:p>
                  </a:txBody>
                  <a:tcPr/>
                </a:tc>
                <a:tc>
                  <a:txBody>
                    <a:bodyPr/>
                    <a:lstStyle/>
                    <a:p>
                      <a:pPr algn="r"/>
                      <a:r>
                        <a:rPr lang="en-US" dirty="0"/>
                        <a:t>59%</a:t>
                      </a:r>
                    </a:p>
                  </a:txBody>
                  <a:tcPr/>
                </a:tc>
                <a:extLst>
                  <a:ext uri="{0D108BD9-81ED-4DB2-BD59-A6C34878D82A}">
                    <a16:rowId xmlns:a16="http://schemas.microsoft.com/office/drawing/2014/main" val="2179229393"/>
                  </a:ext>
                </a:extLst>
              </a:tr>
              <a:tr h="334776">
                <a:tc>
                  <a:txBody>
                    <a:bodyPr/>
                    <a:lstStyle/>
                    <a:p>
                      <a:r>
                        <a:rPr lang="en-US" dirty="0"/>
                        <a:t> </a:t>
                      </a:r>
                      <a:r>
                        <a:rPr lang="en-US" baseline="0" dirty="0"/>
                        <a:t>County</a:t>
                      </a:r>
                    </a:p>
                  </a:txBody>
                  <a:tcPr/>
                </a:tc>
                <a:tc>
                  <a:txBody>
                    <a:bodyPr/>
                    <a:lstStyle/>
                    <a:p>
                      <a:pPr algn="r"/>
                      <a:endParaRPr lang="en-US" dirty="0"/>
                    </a:p>
                  </a:txBody>
                  <a:tcPr/>
                </a:tc>
                <a:tc>
                  <a:txBody>
                    <a:bodyPr/>
                    <a:lstStyle/>
                    <a:p>
                      <a:pPr algn="r"/>
                      <a:r>
                        <a:rPr lang="en-US" dirty="0"/>
                        <a:t>(19,080)</a:t>
                      </a:r>
                    </a:p>
                  </a:txBody>
                  <a:tcPr/>
                </a:tc>
                <a:tc>
                  <a:txBody>
                    <a:bodyPr/>
                    <a:lstStyle/>
                    <a:p>
                      <a:pPr algn="r"/>
                      <a:r>
                        <a:rPr lang="en-US" dirty="0"/>
                        <a:t>4%</a:t>
                      </a:r>
                    </a:p>
                  </a:txBody>
                  <a:tcPr/>
                </a:tc>
                <a:extLst>
                  <a:ext uri="{0D108BD9-81ED-4DB2-BD59-A6C34878D82A}">
                    <a16:rowId xmlns:a16="http://schemas.microsoft.com/office/drawing/2014/main" val="2106236700"/>
                  </a:ext>
                </a:extLst>
              </a:tr>
              <a:tr h="334776">
                <a:tc>
                  <a:txBody>
                    <a:bodyPr/>
                    <a:lstStyle/>
                    <a:p>
                      <a:r>
                        <a:rPr lang="en-US" baseline="0" dirty="0"/>
                        <a:t> Manufacturing</a:t>
                      </a:r>
                    </a:p>
                  </a:txBody>
                  <a:tcPr/>
                </a:tc>
                <a:tc>
                  <a:txBody>
                    <a:bodyPr/>
                    <a:lstStyle/>
                    <a:p>
                      <a:pPr algn="r"/>
                      <a:endParaRPr lang="en-US" dirty="0"/>
                    </a:p>
                  </a:txBody>
                  <a:tcPr/>
                </a:tc>
                <a:tc>
                  <a:txBody>
                    <a:bodyPr/>
                    <a:lstStyle/>
                    <a:p>
                      <a:pPr algn="r"/>
                      <a:r>
                        <a:rPr lang="en-US" dirty="0"/>
                        <a:t>(40,034)</a:t>
                      </a:r>
                    </a:p>
                  </a:txBody>
                  <a:tcPr/>
                </a:tc>
                <a:tc>
                  <a:txBody>
                    <a:bodyPr/>
                    <a:lstStyle/>
                    <a:p>
                      <a:pPr algn="r"/>
                      <a:r>
                        <a:rPr lang="en-US" dirty="0"/>
                        <a:t>8%</a:t>
                      </a:r>
                    </a:p>
                  </a:txBody>
                  <a:tcPr/>
                </a:tc>
                <a:extLst>
                  <a:ext uri="{0D108BD9-81ED-4DB2-BD59-A6C34878D82A}">
                    <a16:rowId xmlns:a16="http://schemas.microsoft.com/office/drawing/2014/main" val="4118867684"/>
                  </a:ext>
                </a:extLst>
              </a:tr>
              <a:tr h="334776">
                <a:tc>
                  <a:txBody>
                    <a:bodyPr/>
                    <a:lstStyle/>
                    <a:p>
                      <a:r>
                        <a:rPr lang="en-US" baseline="0" dirty="0"/>
                        <a:t> Mining</a:t>
                      </a:r>
                    </a:p>
                  </a:txBody>
                  <a:tcPr/>
                </a:tc>
                <a:tc>
                  <a:txBody>
                    <a:bodyPr/>
                    <a:lstStyle/>
                    <a:p>
                      <a:pPr algn="r"/>
                      <a:endParaRPr lang="en-US" dirty="0"/>
                    </a:p>
                  </a:txBody>
                  <a:tcPr/>
                </a:tc>
                <a:tc>
                  <a:txBody>
                    <a:bodyPr/>
                    <a:lstStyle/>
                    <a:p>
                      <a:pPr algn="r"/>
                      <a:r>
                        <a:rPr lang="en-US" dirty="0"/>
                        <a:t>(666)</a:t>
                      </a:r>
                    </a:p>
                  </a:txBody>
                  <a:tcPr/>
                </a:tc>
                <a:tc>
                  <a:txBody>
                    <a:bodyPr/>
                    <a:lstStyle/>
                    <a:p>
                      <a:pPr algn="r"/>
                      <a:r>
                        <a:rPr lang="en-US" dirty="0"/>
                        <a:t>0%</a:t>
                      </a:r>
                    </a:p>
                  </a:txBody>
                  <a:tcPr/>
                </a:tc>
                <a:extLst>
                  <a:ext uri="{0D108BD9-81ED-4DB2-BD59-A6C34878D82A}">
                    <a16:rowId xmlns:a16="http://schemas.microsoft.com/office/drawing/2014/main" val="215813910"/>
                  </a:ext>
                </a:extLst>
              </a:tr>
              <a:tr h="334776">
                <a:tc>
                  <a:txBody>
                    <a:bodyPr/>
                    <a:lstStyle/>
                    <a:p>
                      <a:r>
                        <a:rPr lang="en-US" baseline="0" dirty="0"/>
                        <a:t> Steam Elect Power</a:t>
                      </a:r>
                    </a:p>
                  </a:txBody>
                  <a:tcPr/>
                </a:tc>
                <a:tc>
                  <a:txBody>
                    <a:bodyPr/>
                    <a:lstStyle/>
                    <a:p>
                      <a:pPr algn="r"/>
                      <a:endParaRPr lang="en-US" dirty="0"/>
                    </a:p>
                  </a:txBody>
                  <a:tcPr/>
                </a:tc>
                <a:tc>
                  <a:txBody>
                    <a:bodyPr/>
                    <a:lstStyle/>
                    <a:p>
                      <a:pPr algn="r"/>
                      <a:r>
                        <a:rPr lang="en-US" dirty="0"/>
                        <a:t>(70,696)</a:t>
                      </a:r>
                    </a:p>
                  </a:txBody>
                  <a:tcPr/>
                </a:tc>
                <a:tc>
                  <a:txBody>
                    <a:bodyPr/>
                    <a:lstStyle/>
                    <a:p>
                      <a:pPr algn="r"/>
                      <a:r>
                        <a:rPr lang="en-US" dirty="0"/>
                        <a:t>15%</a:t>
                      </a:r>
                    </a:p>
                  </a:txBody>
                  <a:tcPr/>
                </a:tc>
                <a:extLst>
                  <a:ext uri="{0D108BD9-81ED-4DB2-BD59-A6C34878D82A}">
                    <a16:rowId xmlns:a16="http://schemas.microsoft.com/office/drawing/2014/main" val="2743650625"/>
                  </a:ext>
                </a:extLst>
              </a:tr>
              <a:tr h="334776">
                <a:tc>
                  <a:txBody>
                    <a:bodyPr/>
                    <a:lstStyle/>
                    <a:p>
                      <a:r>
                        <a:rPr lang="en-US" baseline="0" dirty="0"/>
                        <a:t> Livestock</a:t>
                      </a:r>
                    </a:p>
                  </a:txBody>
                  <a:tcPr/>
                </a:tc>
                <a:tc>
                  <a:txBody>
                    <a:bodyPr/>
                    <a:lstStyle/>
                    <a:p>
                      <a:pPr algn="r"/>
                      <a:endParaRPr lang="en-US" dirty="0"/>
                    </a:p>
                  </a:txBody>
                  <a:tcPr/>
                </a:tc>
                <a:tc>
                  <a:txBody>
                    <a:bodyPr/>
                    <a:lstStyle/>
                    <a:p>
                      <a:pPr algn="r"/>
                      <a:r>
                        <a:rPr lang="en-US" dirty="0"/>
                        <a:t>0</a:t>
                      </a:r>
                    </a:p>
                  </a:txBody>
                  <a:tcPr/>
                </a:tc>
                <a:tc>
                  <a:txBody>
                    <a:bodyPr/>
                    <a:lstStyle/>
                    <a:p>
                      <a:pPr algn="r"/>
                      <a:r>
                        <a:rPr lang="en-US" dirty="0"/>
                        <a:t>0%</a:t>
                      </a:r>
                    </a:p>
                  </a:txBody>
                  <a:tcPr/>
                </a:tc>
                <a:extLst>
                  <a:ext uri="{0D108BD9-81ED-4DB2-BD59-A6C34878D82A}">
                    <a16:rowId xmlns:a16="http://schemas.microsoft.com/office/drawing/2014/main" val="2162071334"/>
                  </a:ext>
                </a:extLst>
              </a:tr>
              <a:tr h="334776">
                <a:tc>
                  <a:txBody>
                    <a:bodyPr/>
                    <a:lstStyle/>
                    <a:p>
                      <a:r>
                        <a:rPr lang="en-US" baseline="0" dirty="0"/>
                        <a:t> Irrigation</a:t>
                      </a:r>
                    </a:p>
                  </a:txBody>
                  <a:tcPr/>
                </a:tc>
                <a:tc>
                  <a:txBody>
                    <a:bodyPr/>
                    <a:lstStyle/>
                    <a:p>
                      <a:pPr algn="r"/>
                      <a:endParaRPr lang="en-US" dirty="0"/>
                    </a:p>
                  </a:txBody>
                  <a:tcPr/>
                </a:tc>
                <a:tc>
                  <a:txBody>
                    <a:bodyPr/>
                    <a:lstStyle/>
                    <a:p>
                      <a:pPr algn="r"/>
                      <a:r>
                        <a:rPr lang="en-US" dirty="0"/>
                        <a:t>(67,383)</a:t>
                      </a:r>
                    </a:p>
                  </a:txBody>
                  <a:tcPr/>
                </a:tc>
                <a:tc>
                  <a:txBody>
                    <a:bodyPr/>
                    <a:lstStyle/>
                    <a:p>
                      <a:pPr algn="r"/>
                      <a:r>
                        <a:rPr lang="en-US" dirty="0"/>
                        <a:t>14%</a:t>
                      </a:r>
                    </a:p>
                  </a:txBody>
                  <a:tcPr/>
                </a:tc>
                <a:extLst>
                  <a:ext uri="{0D108BD9-81ED-4DB2-BD59-A6C34878D82A}">
                    <a16:rowId xmlns:a16="http://schemas.microsoft.com/office/drawing/2014/main" val="68178467"/>
                  </a:ext>
                </a:extLst>
              </a:tr>
            </a:tbl>
          </a:graphicData>
        </a:graphic>
      </p:graphicFrame>
      <p:sp>
        <p:nvSpPr>
          <p:cNvPr id="13" name="Rectangle 12"/>
          <p:cNvSpPr/>
          <p:nvPr/>
        </p:nvSpPr>
        <p:spPr>
          <a:xfrm>
            <a:off x="6911437" y="2532182"/>
            <a:ext cx="1140033" cy="3548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6255" y="110875"/>
            <a:ext cx="11495314" cy="1124160"/>
          </a:xfrm>
        </p:spPr>
        <p:txBody>
          <a:bodyPr>
            <a:normAutofit/>
          </a:bodyPr>
          <a:lstStyle/>
          <a:p>
            <a:r>
              <a:rPr lang="en-US" dirty="0">
                <a:latin typeface="+mn-lt"/>
              </a:rPr>
              <a:t>Region L:  Water Demands  and Additional Needs </a:t>
            </a:r>
          </a:p>
        </p:txBody>
      </p:sp>
    </p:spTree>
    <p:extLst>
      <p:ext uri="{BB962C8B-B14F-4D97-AF65-F5344CB8AC3E}">
        <p14:creationId xmlns:p14="http://schemas.microsoft.com/office/powerpoint/2010/main" val="2867162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711" y="195023"/>
            <a:ext cx="10515600" cy="842238"/>
          </a:xfrm>
        </p:spPr>
        <p:txBody>
          <a:bodyPr>
            <a:normAutofit/>
          </a:bodyPr>
          <a:lstStyle/>
          <a:p>
            <a:r>
              <a:rPr lang="en-US" dirty="0">
                <a:latin typeface="+mn-lt"/>
              </a:rPr>
              <a:t>Region L - New Water Supply Sources – 2070</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2480" t="9925" r="4148" b="4843"/>
          <a:stretch/>
        </p:blipFill>
        <p:spPr>
          <a:xfrm>
            <a:off x="5741823" y="1384915"/>
            <a:ext cx="6450177" cy="4474464"/>
          </a:xfrm>
        </p:spPr>
      </p:pic>
      <p:sp>
        <p:nvSpPr>
          <p:cNvPr id="5" name="TextBox 4"/>
          <p:cNvSpPr txBox="1"/>
          <p:nvPr/>
        </p:nvSpPr>
        <p:spPr>
          <a:xfrm>
            <a:off x="129015" y="1236994"/>
            <a:ext cx="5779362" cy="50064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Proposed strategies could produce new supplies of 787,000 acft/yr in 2070. (estimated need is 482,943)</a:t>
            </a:r>
          </a:p>
          <a:p>
            <a:pPr marL="285750" indent="-285750">
              <a:buFont typeface="Arial" panose="020B0604020202020204" pitchFamily="34" charset="0"/>
              <a:buChar char="•"/>
            </a:pPr>
            <a:r>
              <a:rPr lang="en-US" dirty="0"/>
              <a:t>Project Costs (in 2013 dollars)</a:t>
            </a:r>
          </a:p>
          <a:p>
            <a:pPr marL="742950" lvl="1" indent="-285750">
              <a:buFont typeface="Arial" panose="020B0604020202020204" pitchFamily="34" charset="0"/>
              <a:buChar char="•"/>
            </a:pPr>
            <a:r>
              <a:rPr lang="en-US" dirty="0"/>
              <a:t>Range:		$140 - $5,032/acft/yr</a:t>
            </a:r>
          </a:p>
          <a:p>
            <a:pPr marL="742950" lvl="1" indent="-285750">
              <a:buFont typeface="Arial" panose="020B0604020202020204" pitchFamily="34" charset="0"/>
              <a:buChar char="•"/>
            </a:pPr>
            <a:r>
              <a:rPr lang="en-US" b="1" dirty="0"/>
              <a:t>Average cost:</a:t>
            </a:r>
            <a:r>
              <a:rPr lang="en-US" dirty="0"/>
              <a:t>	</a:t>
            </a:r>
            <a:r>
              <a:rPr lang="en-US" b="1" dirty="0"/>
              <a:t>$1,291/acft/yr</a:t>
            </a:r>
          </a:p>
          <a:p>
            <a:pPr marL="742950" lvl="1" indent="-285750">
              <a:spcAft>
                <a:spcPts val="600"/>
              </a:spcAft>
              <a:buFont typeface="Arial" panose="020B0604020202020204" pitchFamily="34" charset="0"/>
              <a:buChar char="•"/>
            </a:pPr>
            <a:r>
              <a:rPr lang="en-US" dirty="0"/>
              <a:t>Total Capital cost:	$10.22 Billion</a:t>
            </a:r>
          </a:p>
          <a:p>
            <a:pPr marL="285750" indent="-285750">
              <a:spcAft>
                <a:spcPts val="400"/>
              </a:spcAft>
              <a:buFont typeface="Arial" panose="020B0604020202020204" pitchFamily="34" charset="0"/>
              <a:buChar char="•"/>
            </a:pPr>
            <a:r>
              <a:rPr lang="en-US" dirty="0"/>
              <a:t>Example Projects:</a:t>
            </a:r>
          </a:p>
          <a:p>
            <a:pPr lvl="1"/>
            <a:r>
              <a:rPr lang="en-US" b="1" i="1" dirty="0"/>
              <a:t>Import Groundwater		  </a:t>
            </a:r>
            <a:r>
              <a:rPr lang="en-US" u="sng" dirty="0"/>
              <a:t>acft/yr</a:t>
            </a:r>
            <a:r>
              <a:rPr lang="en-US" dirty="0"/>
              <a:t>	</a:t>
            </a:r>
            <a:r>
              <a:rPr lang="en-US" u="sng" dirty="0"/>
              <a:t>$/acft/yr</a:t>
            </a:r>
            <a:endParaRPr lang="en-US" b="1" u="sng" dirty="0"/>
          </a:p>
          <a:p>
            <a:pPr marL="742950" lvl="1" indent="-285750">
              <a:buFont typeface="Arial" panose="020B0604020202020204" pitchFamily="34" charset="0"/>
              <a:buChar char="•"/>
            </a:pPr>
            <a:r>
              <a:rPr lang="en-US" dirty="0"/>
              <a:t>SAWS Vista Ridge-		  50,000	$1,645</a:t>
            </a:r>
          </a:p>
          <a:p>
            <a:pPr lvl="1"/>
            <a:r>
              <a:rPr lang="en-US" b="1" i="1" dirty="0"/>
              <a:t>Brackish Groundwater</a:t>
            </a:r>
          </a:p>
          <a:p>
            <a:pPr marL="742950" lvl="1" indent="-285750">
              <a:buFont typeface="Arial" panose="020B0604020202020204" pitchFamily="34" charset="0"/>
              <a:buChar char="•"/>
            </a:pPr>
            <a:r>
              <a:rPr lang="en-US" dirty="0"/>
              <a:t>Brackish Wilcox (SAWS)- 	  13,442	$1,289</a:t>
            </a:r>
          </a:p>
          <a:p>
            <a:pPr lvl="1"/>
            <a:r>
              <a:rPr lang="en-US" b="1" i="1" dirty="0"/>
              <a:t>New Reservoirs (off-channel)</a:t>
            </a:r>
          </a:p>
          <a:p>
            <a:pPr marL="742950" lvl="1" indent="-285750">
              <a:buFont typeface="Arial" panose="020B0604020202020204" pitchFamily="34" charset="0"/>
              <a:buChar char="•"/>
            </a:pPr>
            <a:r>
              <a:rPr lang="en-US" dirty="0"/>
              <a:t>GBRA Lower Basin Storage-	  51,800	   $140</a:t>
            </a:r>
          </a:p>
          <a:p>
            <a:pPr lvl="1"/>
            <a:r>
              <a:rPr lang="en-US" b="1" i="1" dirty="0"/>
              <a:t>ASR</a:t>
            </a:r>
          </a:p>
          <a:p>
            <a:pPr marL="742950" lvl="1" indent="-285750">
              <a:buFont typeface="Arial" panose="020B0604020202020204" pitchFamily="34" charset="0"/>
              <a:buChar char="•"/>
            </a:pPr>
            <a:r>
              <a:rPr lang="en-US" dirty="0"/>
              <a:t>GBRA Mid Basin Project-	  50,000	$1,637</a:t>
            </a:r>
          </a:p>
          <a:p>
            <a:pPr lvl="1"/>
            <a:r>
              <a:rPr lang="en-US" b="1" i="1" dirty="0"/>
              <a:t>Seawater Desalination</a:t>
            </a:r>
          </a:p>
          <a:p>
            <a:pPr marL="742950" lvl="1" indent="-285750">
              <a:buFont typeface="Arial" panose="020B0604020202020204" pitchFamily="34" charset="0"/>
              <a:buChar char="•"/>
            </a:pPr>
            <a:r>
              <a:rPr lang="en-US" dirty="0"/>
              <a:t>SAWS Seawater Desalination	  84,023	$2,713</a:t>
            </a:r>
          </a:p>
        </p:txBody>
      </p:sp>
      <p:sp>
        <p:nvSpPr>
          <p:cNvPr id="3" name="TextBox 2"/>
          <p:cNvSpPr txBox="1"/>
          <p:nvPr/>
        </p:nvSpPr>
        <p:spPr>
          <a:xfrm>
            <a:off x="8888362" y="2847161"/>
            <a:ext cx="1312541" cy="338554"/>
          </a:xfrm>
          <a:prstGeom prst="rect">
            <a:avLst/>
          </a:prstGeom>
          <a:solidFill>
            <a:schemeClr val="accent1"/>
          </a:solidFill>
        </p:spPr>
        <p:txBody>
          <a:bodyPr wrap="square" rtlCol="0">
            <a:spAutoFit/>
          </a:bodyPr>
          <a:lstStyle/>
          <a:p>
            <a:r>
              <a:rPr lang="en-US" sz="1600" dirty="0"/>
              <a:t>Storage 26%</a:t>
            </a:r>
          </a:p>
        </p:txBody>
      </p:sp>
      <p:sp>
        <p:nvSpPr>
          <p:cNvPr id="7" name="TextBox 6"/>
          <p:cNvSpPr txBox="1"/>
          <p:nvPr/>
        </p:nvSpPr>
        <p:spPr>
          <a:xfrm>
            <a:off x="10293531" y="5385710"/>
            <a:ext cx="1405169" cy="307777"/>
          </a:xfrm>
          <a:prstGeom prst="rect">
            <a:avLst/>
          </a:prstGeom>
          <a:noFill/>
        </p:spPr>
        <p:txBody>
          <a:bodyPr wrap="square" rtlCol="0">
            <a:spAutoFit/>
          </a:bodyPr>
          <a:lstStyle/>
          <a:p>
            <a:r>
              <a:rPr lang="en-US" sz="1400" b="1" dirty="0"/>
              <a:t>(Non-Edwards)</a:t>
            </a:r>
          </a:p>
        </p:txBody>
      </p:sp>
      <p:sp>
        <p:nvSpPr>
          <p:cNvPr id="10" name="TextBox 9"/>
          <p:cNvSpPr txBox="1"/>
          <p:nvPr/>
        </p:nvSpPr>
        <p:spPr>
          <a:xfrm>
            <a:off x="7145346" y="3912079"/>
            <a:ext cx="1381137" cy="338554"/>
          </a:xfrm>
          <a:prstGeom prst="rect">
            <a:avLst/>
          </a:prstGeom>
          <a:solidFill>
            <a:schemeClr val="accent1"/>
          </a:solidFill>
        </p:spPr>
        <p:txBody>
          <a:bodyPr wrap="square" rtlCol="0">
            <a:spAutoFit/>
          </a:bodyPr>
          <a:lstStyle/>
          <a:p>
            <a:r>
              <a:rPr lang="en-US" sz="1600" dirty="0" err="1"/>
              <a:t>Conserv</a:t>
            </a:r>
            <a:r>
              <a:rPr lang="en-US" sz="1600" dirty="0"/>
              <a:t> 22%</a:t>
            </a:r>
          </a:p>
        </p:txBody>
      </p:sp>
      <p:sp>
        <p:nvSpPr>
          <p:cNvPr id="11" name="TextBox 10"/>
          <p:cNvSpPr txBox="1"/>
          <p:nvPr/>
        </p:nvSpPr>
        <p:spPr>
          <a:xfrm>
            <a:off x="8514684" y="4617996"/>
            <a:ext cx="1244194" cy="584775"/>
          </a:xfrm>
          <a:prstGeom prst="rect">
            <a:avLst/>
          </a:prstGeom>
          <a:solidFill>
            <a:schemeClr val="accent1"/>
          </a:solidFill>
        </p:spPr>
        <p:txBody>
          <a:bodyPr wrap="square" rtlCol="0">
            <a:spAutoFit/>
          </a:bodyPr>
          <a:lstStyle/>
          <a:p>
            <a:r>
              <a:rPr lang="en-US" sz="1600" dirty="0"/>
              <a:t>Non EA 17% </a:t>
            </a:r>
            <a:r>
              <a:rPr lang="en-US" sz="1600" dirty="0" err="1"/>
              <a:t>Grndwtr</a:t>
            </a:r>
            <a:endParaRPr lang="en-US" sz="1600" dirty="0"/>
          </a:p>
        </p:txBody>
      </p:sp>
      <p:sp>
        <p:nvSpPr>
          <p:cNvPr id="12" name="TextBox 11"/>
          <p:cNvSpPr txBox="1"/>
          <p:nvPr/>
        </p:nvSpPr>
        <p:spPr>
          <a:xfrm>
            <a:off x="9323792" y="3841889"/>
            <a:ext cx="1150246" cy="338554"/>
          </a:xfrm>
          <a:prstGeom prst="rect">
            <a:avLst/>
          </a:prstGeom>
          <a:solidFill>
            <a:schemeClr val="accent1"/>
          </a:solidFill>
        </p:spPr>
        <p:txBody>
          <a:bodyPr wrap="square" rtlCol="0">
            <a:spAutoFit/>
          </a:bodyPr>
          <a:lstStyle/>
          <a:p>
            <a:r>
              <a:rPr lang="en-US" sz="1600" dirty="0"/>
              <a:t>Reuse 12%</a:t>
            </a:r>
          </a:p>
        </p:txBody>
      </p:sp>
      <p:sp>
        <p:nvSpPr>
          <p:cNvPr id="13" name="TextBox 12"/>
          <p:cNvSpPr txBox="1"/>
          <p:nvPr/>
        </p:nvSpPr>
        <p:spPr>
          <a:xfrm>
            <a:off x="7287294" y="2677884"/>
            <a:ext cx="1322316" cy="338554"/>
          </a:xfrm>
          <a:prstGeom prst="rect">
            <a:avLst/>
          </a:prstGeom>
          <a:solidFill>
            <a:schemeClr val="accent1"/>
          </a:solidFill>
        </p:spPr>
        <p:txBody>
          <a:bodyPr wrap="square" rtlCol="0">
            <a:spAutoFit/>
          </a:bodyPr>
          <a:lstStyle/>
          <a:p>
            <a:r>
              <a:rPr lang="en-US" sz="1600" dirty="0"/>
              <a:t>Sea </a:t>
            </a:r>
            <a:r>
              <a:rPr lang="en-US" sz="1600" dirty="0" err="1"/>
              <a:t>Wtr</a:t>
            </a:r>
            <a:r>
              <a:rPr lang="en-US" sz="1600" dirty="0"/>
              <a:t> 23%</a:t>
            </a:r>
          </a:p>
        </p:txBody>
      </p:sp>
    </p:spTree>
    <p:extLst>
      <p:ext uri="{BB962C8B-B14F-4D97-AF65-F5344CB8AC3E}">
        <p14:creationId xmlns:p14="http://schemas.microsoft.com/office/powerpoint/2010/main" val="219197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6902" t="8636" r="13442" b="50303"/>
          <a:stretch/>
        </p:blipFill>
        <p:spPr>
          <a:xfrm>
            <a:off x="5435835" y="1879312"/>
            <a:ext cx="6756165" cy="4509656"/>
          </a:xfrm>
          <a:prstGeom prst="rect">
            <a:avLst/>
          </a:prstGeom>
          <a:effectLst>
            <a:outerShdw algn="ctr" rotWithShape="0">
              <a:srgbClr val="000000"/>
            </a:outerShdw>
          </a:effectLst>
        </p:spPr>
      </p:pic>
      <p:sp>
        <p:nvSpPr>
          <p:cNvPr id="2" name="Title 1"/>
          <p:cNvSpPr>
            <a:spLocks noGrp="1"/>
          </p:cNvSpPr>
          <p:nvPr>
            <p:ph type="title"/>
          </p:nvPr>
        </p:nvSpPr>
        <p:spPr>
          <a:xfrm>
            <a:off x="571499" y="185594"/>
            <a:ext cx="11066319" cy="998970"/>
          </a:xfrm>
        </p:spPr>
        <p:txBody>
          <a:bodyPr>
            <a:normAutofit fontScale="90000"/>
          </a:bodyPr>
          <a:lstStyle/>
          <a:p>
            <a:r>
              <a:rPr lang="en-US" sz="4900" u="sng" dirty="0">
                <a:latin typeface="+mn-lt"/>
              </a:rPr>
              <a:t>Management - EAHCP:</a:t>
            </a:r>
            <a:r>
              <a:rPr lang="en-US" sz="4900" dirty="0">
                <a:latin typeface="+mn-lt"/>
              </a:rPr>
              <a:t>  </a:t>
            </a:r>
            <a:r>
              <a:rPr lang="en-US" sz="3100" dirty="0">
                <a:solidFill>
                  <a:prstClr val="black"/>
                </a:solidFill>
                <a:latin typeface="Calibri" panose="020F0502020204030204"/>
                <a:ea typeface="+mn-ea"/>
                <a:cs typeface="+mn-cs"/>
              </a:rPr>
              <a:t>Phased implementation of pumping restrictions during critical periods.</a:t>
            </a:r>
            <a:endParaRPr lang="en-US" sz="1600" dirty="0"/>
          </a:p>
        </p:txBody>
      </p:sp>
      <p:sp>
        <p:nvSpPr>
          <p:cNvPr id="3" name="Content Placeholder 2"/>
          <p:cNvSpPr>
            <a:spLocks noGrp="1"/>
          </p:cNvSpPr>
          <p:nvPr>
            <p:ph idx="1"/>
          </p:nvPr>
        </p:nvSpPr>
        <p:spPr>
          <a:xfrm>
            <a:off x="301336" y="1484457"/>
            <a:ext cx="5134499" cy="5299365"/>
          </a:xfrm>
        </p:spPr>
        <p:txBody>
          <a:bodyPr>
            <a:normAutofit/>
          </a:bodyPr>
          <a:lstStyle/>
          <a:p>
            <a:r>
              <a:rPr lang="en-US" sz="2200" dirty="0"/>
              <a:t>Level 1 – VISPO – 40,000 </a:t>
            </a:r>
            <a:r>
              <a:rPr lang="en-US" sz="2200" dirty="0" err="1"/>
              <a:t>acft</a:t>
            </a:r>
            <a:r>
              <a:rPr lang="en-US" sz="2200" dirty="0"/>
              <a:t>/</a:t>
            </a:r>
            <a:r>
              <a:rPr lang="en-US" sz="2200" dirty="0" err="1"/>
              <a:t>yr</a:t>
            </a:r>
            <a:endParaRPr lang="en-US" sz="2200" dirty="0"/>
          </a:p>
          <a:p>
            <a:r>
              <a:rPr lang="en-US" sz="2200" dirty="0"/>
              <a:t>Level 2 – Conservation Measures – 10,000 </a:t>
            </a:r>
            <a:r>
              <a:rPr lang="en-US" sz="2200" dirty="0" err="1"/>
              <a:t>acft</a:t>
            </a:r>
            <a:r>
              <a:rPr lang="en-US" sz="2200" dirty="0"/>
              <a:t>/</a:t>
            </a:r>
            <a:r>
              <a:rPr lang="en-US" sz="2200" dirty="0" err="1"/>
              <a:t>yr</a:t>
            </a:r>
            <a:r>
              <a:rPr lang="en-US" sz="2200" dirty="0"/>
              <a:t> reduction in Edwards municipal uses</a:t>
            </a:r>
          </a:p>
          <a:p>
            <a:r>
              <a:rPr lang="en-US" sz="2200" dirty="0"/>
              <a:t>Level 3 – SAWS ASR – 50,000 </a:t>
            </a:r>
            <a:r>
              <a:rPr lang="en-US" sz="2200" dirty="0" err="1"/>
              <a:t>acft</a:t>
            </a:r>
            <a:r>
              <a:rPr lang="en-US" sz="2200" dirty="0"/>
              <a:t>/</a:t>
            </a:r>
            <a:r>
              <a:rPr lang="en-US" sz="2200" dirty="0" err="1"/>
              <a:t>yr</a:t>
            </a:r>
            <a:r>
              <a:rPr lang="en-US" sz="2200" dirty="0"/>
              <a:t> in new leases and offsets with stored water.</a:t>
            </a:r>
          </a:p>
          <a:p>
            <a:pPr>
              <a:spcAft>
                <a:spcPts val="1200"/>
              </a:spcAft>
            </a:pPr>
            <a:r>
              <a:rPr lang="en-US" sz="2200" dirty="0"/>
              <a:t>Level 4 – Critical Period Stage V – 44% reduction in permitted Edwards pumping</a:t>
            </a:r>
          </a:p>
          <a:p>
            <a:pPr marL="0" indent="0">
              <a:buNone/>
            </a:pPr>
            <a:r>
              <a:rPr lang="en-US" i="1" dirty="0"/>
              <a:t>Result:  These four Plan  components raise the </a:t>
            </a:r>
            <a:r>
              <a:rPr lang="en-US" i="1" u="sng" dirty="0"/>
              <a:t>Firm Yield </a:t>
            </a:r>
            <a:r>
              <a:rPr lang="en-US" i="1" dirty="0"/>
              <a:t>of the Aquifer </a:t>
            </a:r>
            <a:r>
              <a:rPr lang="en-US" b="1" i="1" dirty="0"/>
              <a:t>50,600 acft/yr </a:t>
            </a:r>
            <a:r>
              <a:rPr lang="en-US" i="1" dirty="0"/>
              <a:t>at a cost of </a:t>
            </a:r>
            <a:r>
              <a:rPr lang="en-US" b="1" i="1" dirty="0"/>
              <a:t>$345/acft/yr</a:t>
            </a:r>
          </a:p>
        </p:txBody>
      </p:sp>
    </p:spTree>
    <p:extLst>
      <p:ext uri="{BB962C8B-B14F-4D97-AF65-F5344CB8AC3E}">
        <p14:creationId xmlns:p14="http://schemas.microsoft.com/office/powerpoint/2010/main" val="2812737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09" y="155864"/>
            <a:ext cx="11471564" cy="1120775"/>
          </a:xfrm>
        </p:spPr>
        <p:txBody>
          <a:bodyPr>
            <a:normAutofit fontScale="90000"/>
          </a:bodyPr>
          <a:lstStyle/>
          <a:p>
            <a:pPr lvl="0">
              <a:spcBef>
                <a:spcPts val="1000"/>
              </a:spcBef>
            </a:pPr>
            <a:r>
              <a:rPr lang="en-US" sz="4900" u="sng" dirty="0">
                <a:latin typeface="+mn-lt"/>
              </a:rPr>
              <a:t>Management - Edwards Transfers:</a:t>
            </a:r>
            <a:r>
              <a:rPr lang="en-US" sz="4900" dirty="0">
                <a:latin typeface="+mn-lt"/>
              </a:rPr>
              <a:t>  </a:t>
            </a:r>
            <a:r>
              <a:rPr lang="en-US" sz="2800" dirty="0">
                <a:solidFill>
                  <a:prstClr val="black"/>
                </a:solidFill>
                <a:latin typeface="Calibri" panose="020F0502020204030204"/>
                <a:ea typeface="+mn-ea"/>
                <a:cs typeface="+mn-cs"/>
              </a:rPr>
              <a:t>Allows permit holders to sell or lease up to 50% of their initially permitted irrigation rights.</a:t>
            </a:r>
            <a:br>
              <a:rPr lang="en-US" sz="2800" dirty="0">
                <a:solidFill>
                  <a:prstClr val="black"/>
                </a:solidFill>
                <a:latin typeface="Calibri" panose="020F0502020204030204"/>
                <a:ea typeface="+mn-ea"/>
                <a:cs typeface="+mn-cs"/>
              </a:rPr>
            </a:br>
            <a:endParaRPr lang="en-US" sz="1600" dirty="0">
              <a:latin typeface="+mn-lt"/>
            </a:endParaRPr>
          </a:p>
        </p:txBody>
      </p:sp>
      <p:sp>
        <p:nvSpPr>
          <p:cNvPr id="3" name="Content Placeholder 2"/>
          <p:cNvSpPr>
            <a:spLocks noGrp="1"/>
          </p:cNvSpPr>
          <p:nvPr>
            <p:ph idx="1"/>
          </p:nvPr>
        </p:nvSpPr>
        <p:spPr>
          <a:xfrm>
            <a:off x="285008" y="1757548"/>
            <a:ext cx="11633365" cy="3776353"/>
          </a:xfrm>
        </p:spPr>
        <p:txBody>
          <a:bodyPr>
            <a:normAutofit/>
          </a:bodyPr>
          <a:lstStyle/>
          <a:p>
            <a:pPr>
              <a:spcAft>
                <a:spcPts val="600"/>
              </a:spcAft>
            </a:pPr>
            <a:r>
              <a:rPr lang="en-US" dirty="0"/>
              <a:t>In the 2016 Region L Plan, Edwards transfers are included to meet the projected needs of 16 municipal water groups.</a:t>
            </a:r>
          </a:p>
          <a:p>
            <a:pPr>
              <a:spcAft>
                <a:spcPts val="600"/>
              </a:spcAft>
            </a:pPr>
            <a:r>
              <a:rPr lang="en-US" dirty="0"/>
              <a:t>Projected Firm Yield needs are; </a:t>
            </a:r>
          </a:p>
          <a:p>
            <a:pPr lvl="1">
              <a:spcAft>
                <a:spcPts val="600"/>
              </a:spcAft>
            </a:pPr>
            <a:r>
              <a:rPr lang="en-US" b="1" dirty="0"/>
              <a:t>5,972 acft/yr in 2020 </a:t>
            </a:r>
            <a:r>
              <a:rPr lang="en-US" dirty="0"/>
              <a:t>and </a:t>
            </a:r>
          </a:p>
          <a:p>
            <a:pPr lvl="1">
              <a:spcAft>
                <a:spcPts val="600"/>
              </a:spcAft>
            </a:pPr>
            <a:r>
              <a:rPr lang="en-US" b="1" dirty="0"/>
              <a:t>11,772 acft/yr in 2070</a:t>
            </a:r>
            <a:r>
              <a:rPr lang="en-US" dirty="0"/>
              <a:t>.</a:t>
            </a:r>
          </a:p>
          <a:p>
            <a:r>
              <a:rPr lang="en-US" dirty="0"/>
              <a:t>The cost of these transfers is a negotiated price based on the “replacement cost” of water assumed at </a:t>
            </a:r>
            <a:r>
              <a:rPr lang="en-US" b="1" dirty="0"/>
              <a:t>$1,415/acft/yr. </a:t>
            </a:r>
          </a:p>
        </p:txBody>
      </p:sp>
    </p:spTree>
    <p:extLst>
      <p:ext uri="{BB962C8B-B14F-4D97-AF65-F5344CB8AC3E}">
        <p14:creationId xmlns:p14="http://schemas.microsoft.com/office/powerpoint/2010/main" val="73079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553" y="279577"/>
            <a:ext cx="10515600" cy="777327"/>
          </a:xfrm>
        </p:spPr>
        <p:txBody>
          <a:bodyPr>
            <a:normAutofit/>
          </a:bodyPr>
          <a:lstStyle/>
          <a:p>
            <a:r>
              <a:rPr lang="en-US" dirty="0">
                <a:latin typeface="+mn-lt"/>
              </a:rPr>
              <a:t>Region-wide Water Planning </a:t>
            </a:r>
            <a:r>
              <a:rPr lang="en-US" dirty="0"/>
              <a:t>- </a:t>
            </a:r>
            <a:r>
              <a:rPr lang="en-US" dirty="0">
                <a:latin typeface="MV Boli" panose="02000500030200090000" pitchFamily="2" charset="0"/>
                <a:cs typeface="MV Boli" panose="02000500030200090000" pitchFamily="2" charset="0"/>
              </a:rPr>
              <a:t>Summary</a:t>
            </a:r>
          </a:p>
        </p:txBody>
      </p:sp>
      <p:sp>
        <p:nvSpPr>
          <p:cNvPr id="3" name="Content Placeholder 2"/>
          <p:cNvSpPr>
            <a:spLocks noGrp="1"/>
          </p:cNvSpPr>
          <p:nvPr>
            <p:ph idx="1"/>
          </p:nvPr>
        </p:nvSpPr>
        <p:spPr>
          <a:xfrm>
            <a:off x="581891" y="1288473"/>
            <a:ext cx="10960925" cy="5112327"/>
          </a:xfrm>
        </p:spPr>
        <p:txBody>
          <a:bodyPr>
            <a:noAutofit/>
          </a:bodyPr>
          <a:lstStyle/>
          <a:p>
            <a:pPr>
              <a:spcAft>
                <a:spcPts val="1200"/>
              </a:spcAft>
            </a:pPr>
            <a:r>
              <a:rPr lang="en-US" sz="2400" b="1" dirty="0">
                <a:cs typeface="MV Boli" panose="02000500030200090000" pitchFamily="2" charset="0"/>
              </a:rPr>
              <a:t>Region L</a:t>
            </a:r>
            <a:r>
              <a:rPr lang="en-US" sz="2400" dirty="0">
                <a:cs typeface="MV Boli" panose="02000500030200090000" pitchFamily="2" charset="0"/>
              </a:rPr>
              <a:t> plan meets projected demands through 2070 at an average cost of </a:t>
            </a:r>
            <a:r>
              <a:rPr lang="en-US" sz="2400" b="1" dirty="0">
                <a:cs typeface="MV Boli" panose="02000500030200090000" pitchFamily="2" charset="0"/>
              </a:rPr>
              <a:t>$1,291/acft/yr </a:t>
            </a:r>
            <a:r>
              <a:rPr lang="en-US" sz="2400" u="sng" dirty="0">
                <a:cs typeface="MV Boli" panose="02000500030200090000" pitchFamily="2" charset="0"/>
              </a:rPr>
              <a:t>without</a:t>
            </a:r>
            <a:r>
              <a:rPr lang="en-US" sz="2400" dirty="0">
                <a:cs typeface="MV Boli" panose="02000500030200090000" pitchFamily="2" charset="0"/>
              </a:rPr>
              <a:t> increases to the firm yield of the Aquifer</a:t>
            </a:r>
          </a:p>
          <a:p>
            <a:pPr>
              <a:spcAft>
                <a:spcPts val="1200"/>
              </a:spcAft>
            </a:pPr>
            <a:r>
              <a:rPr lang="en-US" sz="2400" b="1" dirty="0">
                <a:cs typeface="MV Boli" panose="02000500030200090000" pitchFamily="2" charset="0"/>
              </a:rPr>
              <a:t>Emphasis has shifted </a:t>
            </a:r>
            <a:r>
              <a:rPr lang="en-US" sz="2400" dirty="0">
                <a:cs typeface="MV Boli" panose="02000500030200090000" pitchFamily="2" charset="0"/>
              </a:rPr>
              <a:t>from Aquifer-centered enhancement projects to considering Aquifer water limits as </a:t>
            </a:r>
            <a:r>
              <a:rPr lang="en-US" sz="2400" u="sng" dirty="0">
                <a:cs typeface="MV Boli" panose="02000500030200090000" pitchFamily="2" charset="0"/>
              </a:rPr>
              <a:t>well established and set</a:t>
            </a:r>
          </a:p>
          <a:p>
            <a:pPr>
              <a:spcAft>
                <a:spcPts val="1200"/>
              </a:spcAft>
            </a:pPr>
            <a:r>
              <a:rPr lang="en-US" sz="2400" dirty="0">
                <a:cs typeface="MV Boli" panose="02000500030200090000" pitchFamily="2" charset="0"/>
              </a:rPr>
              <a:t>Increasing </a:t>
            </a:r>
            <a:r>
              <a:rPr lang="en-US" sz="2400" b="1" dirty="0">
                <a:cs typeface="MV Boli" panose="02000500030200090000" pitchFamily="2" charset="0"/>
              </a:rPr>
              <a:t>long-term storage </a:t>
            </a:r>
            <a:r>
              <a:rPr lang="en-US" sz="2400" dirty="0">
                <a:cs typeface="MV Boli" panose="02000500030200090000" pitchFamily="2" charset="0"/>
              </a:rPr>
              <a:t>is projected to provide 26% of the water demands in the next 50 years</a:t>
            </a:r>
          </a:p>
          <a:p>
            <a:pPr>
              <a:spcAft>
                <a:spcPts val="1200"/>
              </a:spcAft>
            </a:pPr>
            <a:r>
              <a:rPr lang="en-US" sz="2400" dirty="0">
                <a:cs typeface="MV Boli" panose="02000500030200090000" pitchFamily="2" charset="0"/>
              </a:rPr>
              <a:t>Edwards groundwater </a:t>
            </a:r>
            <a:r>
              <a:rPr lang="en-US" sz="2400" b="1" dirty="0">
                <a:cs typeface="MV Boli" panose="02000500030200090000" pitchFamily="2" charset="0"/>
              </a:rPr>
              <a:t>management strategies </a:t>
            </a:r>
            <a:r>
              <a:rPr lang="en-US" sz="2400" dirty="0">
                <a:cs typeface="MV Boli" panose="02000500030200090000" pitchFamily="2" charset="0"/>
              </a:rPr>
              <a:t>effectively increase the Firm Yield of the Aquifer by over </a:t>
            </a:r>
            <a:r>
              <a:rPr lang="en-US" sz="2400" u="sng" dirty="0">
                <a:cs typeface="MV Boli" panose="02000500030200090000" pitchFamily="2" charset="0"/>
              </a:rPr>
              <a:t>62,000 acft/yr</a:t>
            </a:r>
          </a:p>
          <a:p>
            <a:pPr>
              <a:spcAft>
                <a:spcPts val="1200"/>
              </a:spcAft>
            </a:pPr>
            <a:r>
              <a:rPr lang="en-US" sz="2400" dirty="0">
                <a:cs typeface="MV Boli" panose="02000500030200090000" pitchFamily="2" charset="0"/>
              </a:rPr>
              <a:t>The EAA may seek, but is </a:t>
            </a:r>
            <a:r>
              <a:rPr lang="en-US" sz="2400" b="1" dirty="0">
                <a:cs typeface="MV Boli" panose="02000500030200090000" pitchFamily="2" charset="0"/>
              </a:rPr>
              <a:t>not obligated to enhance </a:t>
            </a:r>
            <a:r>
              <a:rPr lang="en-US" sz="2400" dirty="0">
                <a:cs typeface="MV Boli" panose="02000500030200090000" pitchFamily="2" charset="0"/>
              </a:rPr>
              <a:t>the Firm Yield of the Aquifer</a:t>
            </a:r>
          </a:p>
        </p:txBody>
      </p:sp>
    </p:spTree>
    <p:extLst>
      <p:ext uri="{BB962C8B-B14F-4D97-AF65-F5344CB8AC3E}">
        <p14:creationId xmlns:p14="http://schemas.microsoft.com/office/powerpoint/2010/main" val="159066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218821"/>
            <a:ext cx="10515600" cy="1325563"/>
          </a:xfrm>
        </p:spPr>
        <p:txBody>
          <a:bodyPr/>
          <a:lstStyle/>
          <a:p>
            <a:r>
              <a:rPr lang="en-US" dirty="0"/>
              <a:t>Aquifer Characteristics, Hydraulics</a:t>
            </a:r>
          </a:p>
        </p:txBody>
      </p:sp>
      <p:sp>
        <p:nvSpPr>
          <p:cNvPr id="3" name="Content Placeholder 2"/>
          <p:cNvSpPr>
            <a:spLocks noGrp="1"/>
          </p:cNvSpPr>
          <p:nvPr>
            <p:ph idx="1"/>
          </p:nvPr>
        </p:nvSpPr>
        <p:spPr>
          <a:xfrm>
            <a:off x="399288" y="1388101"/>
            <a:ext cx="11078838" cy="5469899"/>
          </a:xfrm>
        </p:spPr>
        <p:txBody>
          <a:bodyPr>
            <a:normAutofit/>
          </a:bodyPr>
          <a:lstStyle/>
          <a:p>
            <a:r>
              <a:rPr lang="en-US" dirty="0"/>
              <a:t>The Edwards Aquifer</a:t>
            </a:r>
          </a:p>
          <a:p>
            <a:endParaRPr lang="en-US" sz="1400" dirty="0"/>
          </a:p>
          <a:p>
            <a:pPr lvl="1"/>
            <a:r>
              <a:rPr lang="en-US" dirty="0"/>
              <a:t>Karst, rapid response to recharge.</a:t>
            </a:r>
          </a:p>
          <a:p>
            <a:pPr lvl="2"/>
            <a:r>
              <a:rPr lang="en-US" dirty="0"/>
              <a:t>Aquifer responds rapidly to significant rainfall events.</a:t>
            </a:r>
          </a:p>
          <a:p>
            <a:pPr lvl="2"/>
            <a:r>
              <a:rPr lang="en-US" dirty="0"/>
              <a:t>Annual recharge estimates range from 43,700 AF to </a:t>
            </a:r>
            <a:r>
              <a:rPr lang="en-US" u="sng" dirty="0"/>
              <a:t>2,485,700</a:t>
            </a:r>
            <a:r>
              <a:rPr lang="en-US" dirty="0"/>
              <a:t>* AF for POR.</a:t>
            </a:r>
          </a:p>
          <a:p>
            <a:pPr lvl="2"/>
            <a:r>
              <a:rPr lang="en-US" dirty="0"/>
              <a:t>System is more limited by rainfall amounts than ability to accept recharge.</a:t>
            </a:r>
          </a:p>
          <a:p>
            <a:pPr lvl="2"/>
            <a:endParaRPr lang="en-US" dirty="0"/>
          </a:p>
          <a:p>
            <a:pPr lvl="2"/>
            <a:endParaRPr lang="en-US" dirty="0"/>
          </a:p>
          <a:p>
            <a:pPr lvl="1"/>
            <a:r>
              <a:rPr lang="en-US" dirty="0"/>
              <a:t>Karst, rapid response to discharge (and drought).</a:t>
            </a:r>
          </a:p>
          <a:p>
            <a:pPr lvl="2"/>
            <a:r>
              <a:rPr lang="en-US" dirty="0"/>
              <a:t>Aquifer will drain from “full” to Stage III in about two-years, without adequate rainfall.</a:t>
            </a:r>
          </a:p>
          <a:p>
            <a:pPr lvl="2"/>
            <a:r>
              <a:rPr lang="en-US" dirty="0"/>
              <a:t>Difficult to count on a firm yield during persistent drought.</a:t>
            </a:r>
          </a:p>
          <a:p>
            <a:pPr lvl="2"/>
            <a:r>
              <a:rPr lang="en-US" dirty="0"/>
              <a:t>For the POR, discharge due to </a:t>
            </a:r>
            <a:r>
              <a:rPr lang="en-US" dirty="0" err="1"/>
              <a:t>springflow</a:t>
            </a:r>
            <a:r>
              <a:rPr lang="en-US" dirty="0"/>
              <a:t> averages just over half of total discharge.</a:t>
            </a:r>
          </a:p>
          <a:p>
            <a:pPr lvl="2"/>
            <a:endParaRPr lang="en-US" dirty="0"/>
          </a:p>
          <a:p>
            <a:pPr lvl="1"/>
            <a:endParaRPr lang="en-US" dirty="0"/>
          </a:p>
          <a:p>
            <a:pPr lvl="1"/>
            <a:endParaRPr lang="en-US" dirty="0"/>
          </a:p>
          <a:p>
            <a:pPr lvl="1"/>
            <a:endParaRPr lang="en-US" dirty="0"/>
          </a:p>
          <a:p>
            <a:pPr lvl="1"/>
            <a:endParaRPr lang="en-US" dirty="0"/>
          </a:p>
        </p:txBody>
      </p:sp>
      <p:sp>
        <p:nvSpPr>
          <p:cNvPr id="4" name="TextBox 3"/>
          <p:cNvSpPr txBox="1"/>
          <p:nvPr/>
        </p:nvSpPr>
        <p:spPr>
          <a:xfrm>
            <a:off x="7612426" y="6304002"/>
            <a:ext cx="39285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*Indicator of natural recharge efficiency</a:t>
            </a:r>
          </a:p>
        </p:txBody>
      </p:sp>
    </p:spTree>
    <p:extLst>
      <p:ext uri="{BB962C8B-B14F-4D97-AF65-F5344CB8AC3E}">
        <p14:creationId xmlns:p14="http://schemas.microsoft.com/office/powerpoint/2010/main" val="3262457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astelsSmooth trans="40000" scaling="60"/>
                    </a14:imgEffect>
                  </a14:imgLayer>
                </a14:imgProps>
              </a:ext>
            </a:extLst>
          </a:blip>
          <a:stretch>
            <a:fillRect/>
          </a:stretch>
        </p:blipFill>
        <p:spPr>
          <a:xfrm>
            <a:off x="2641" y="1408691"/>
            <a:ext cx="12218529" cy="5449308"/>
          </a:xfrm>
          <a:prstGeom prst="rect">
            <a:avLst/>
          </a:prstGeom>
          <a:blipFill>
            <a:blip r:embed="rId5"/>
            <a:tile tx="0" ty="0" sx="100000" sy="100000" flip="none" algn="tl"/>
          </a:blipFill>
        </p:spPr>
      </p:pic>
      <p:sp>
        <p:nvSpPr>
          <p:cNvPr id="3" name="Content Placeholder 2"/>
          <p:cNvSpPr>
            <a:spLocks noGrp="1"/>
          </p:cNvSpPr>
          <p:nvPr>
            <p:ph idx="1"/>
          </p:nvPr>
        </p:nvSpPr>
        <p:spPr>
          <a:xfrm>
            <a:off x="259773" y="1662545"/>
            <a:ext cx="9144000" cy="1953491"/>
          </a:xfrm>
          <a:effectLst>
            <a:glow>
              <a:schemeClr val="bg1"/>
            </a:glow>
          </a:effectLst>
        </p:spPr>
        <p:txBody>
          <a:bodyPr>
            <a:normAutofit/>
          </a:bodyPr>
          <a:lstStyle/>
          <a:p>
            <a:pPr lvl="1">
              <a:spcBef>
                <a:spcPts val="0"/>
              </a:spcBef>
              <a:spcAft>
                <a:spcPts val="1800"/>
              </a:spcAft>
            </a:pPr>
            <a:r>
              <a:rPr lang="en-US" sz="2800" dirty="0">
                <a:effectLst>
                  <a:glow rad="254000">
                    <a:schemeClr val="bg1"/>
                  </a:glow>
                </a:effectLst>
              </a:rPr>
              <a:t>Protect Water Quality</a:t>
            </a:r>
          </a:p>
          <a:p>
            <a:pPr lvl="1">
              <a:spcBef>
                <a:spcPts val="0"/>
              </a:spcBef>
              <a:spcAft>
                <a:spcPts val="1800"/>
              </a:spcAft>
            </a:pPr>
            <a:r>
              <a:rPr lang="en-US" sz="2800" dirty="0">
                <a:effectLst>
                  <a:glow rad="254000">
                    <a:schemeClr val="bg1"/>
                  </a:glow>
                </a:effectLst>
              </a:rPr>
              <a:t>Update Previous Recharge Enhancement Study</a:t>
            </a:r>
          </a:p>
          <a:p>
            <a:pPr lvl="1">
              <a:spcBef>
                <a:spcPts val="0"/>
              </a:spcBef>
              <a:spcAft>
                <a:spcPts val="1800"/>
              </a:spcAft>
            </a:pPr>
            <a:r>
              <a:rPr lang="en-US" sz="2800" dirty="0">
                <a:effectLst>
                  <a:glow rad="254000">
                    <a:schemeClr val="bg1"/>
                  </a:glow>
                </a:effectLst>
              </a:rPr>
              <a:t>Review Alternative Water Supply Strategies</a:t>
            </a:r>
          </a:p>
          <a:p>
            <a:pPr marL="457200" lvl="1" indent="0">
              <a:spcBef>
                <a:spcPts val="0"/>
              </a:spcBef>
              <a:spcAft>
                <a:spcPts val="1800"/>
              </a:spcAft>
              <a:buNone/>
            </a:pPr>
            <a:endParaRPr lang="en-US" i="1" dirty="0">
              <a:effectLst>
                <a:glow rad="101600">
                  <a:schemeClr val="bg1">
                    <a:alpha val="40000"/>
                  </a:schemeClr>
                </a:glow>
              </a:effectLst>
            </a:endParaRPr>
          </a:p>
          <a:p>
            <a:pPr lvl="1">
              <a:spcBef>
                <a:spcPts val="0"/>
              </a:spcBef>
              <a:spcAft>
                <a:spcPts val="1800"/>
              </a:spcAft>
            </a:pPr>
            <a:endParaRPr lang="en-US" sz="2800" dirty="0">
              <a:effectLst>
                <a:glow rad="101600">
                  <a:schemeClr val="bg1">
                    <a:alpha val="40000"/>
                  </a:schemeClr>
                </a:glow>
              </a:effectLst>
            </a:endParaRPr>
          </a:p>
          <a:p>
            <a:endParaRPr lang="en-US" dirty="0"/>
          </a:p>
        </p:txBody>
      </p:sp>
      <p:sp>
        <p:nvSpPr>
          <p:cNvPr id="4" name="Title 1"/>
          <p:cNvSpPr>
            <a:spLocks noGrp="1"/>
          </p:cNvSpPr>
          <p:nvPr>
            <p:ph type="title"/>
          </p:nvPr>
        </p:nvSpPr>
        <p:spPr>
          <a:xfrm>
            <a:off x="440871" y="83128"/>
            <a:ext cx="11310257" cy="1325563"/>
          </a:xfrm>
        </p:spPr>
        <p:txBody>
          <a:bodyPr>
            <a:noAutofit/>
          </a:bodyPr>
          <a:lstStyle/>
          <a:p>
            <a:r>
              <a:rPr lang="en-US" dirty="0">
                <a:latin typeface="+mn-lt"/>
                <a:cs typeface="MV Boli" panose="02000500030200090000" pitchFamily="2" charset="0"/>
              </a:rPr>
              <a:t>Aquifer Optimization Strategies</a:t>
            </a:r>
            <a:endParaRPr lang="en-US"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32409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18" y="11834"/>
            <a:ext cx="11248008" cy="788265"/>
          </a:xfrm>
        </p:spPr>
        <p:txBody>
          <a:bodyPr>
            <a:normAutofit/>
          </a:bodyPr>
          <a:lstStyle/>
          <a:p>
            <a:r>
              <a:rPr lang="en-US" dirty="0">
                <a:latin typeface="+mn-lt"/>
              </a:rPr>
              <a:t>Optimizing Beneficial Use of the Aquifer</a:t>
            </a:r>
          </a:p>
        </p:txBody>
      </p:sp>
      <p:sp>
        <p:nvSpPr>
          <p:cNvPr id="3" name="Content Placeholder 2"/>
          <p:cNvSpPr>
            <a:spLocks noGrp="1"/>
          </p:cNvSpPr>
          <p:nvPr>
            <p:ph idx="1"/>
          </p:nvPr>
        </p:nvSpPr>
        <p:spPr>
          <a:xfrm>
            <a:off x="6047509" y="758534"/>
            <a:ext cx="5955247" cy="6057901"/>
          </a:xfrm>
          <a:ln w="12700">
            <a:solidFill>
              <a:srgbClr val="0070C0"/>
            </a:solidFill>
          </a:ln>
          <a:scene3d>
            <a:camera prst="orthographicFront">
              <a:rot lat="600000" lon="0" rev="0"/>
            </a:camera>
            <a:lightRig rig="threePt" dir="t"/>
          </a:scene3d>
        </p:spPr>
        <p:txBody>
          <a:bodyPr>
            <a:normAutofit fontScale="92500" lnSpcReduction="20000"/>
          </a:bodyPr>
          <a:lstStyle/>
          <a:p>
            <a:pPr marL="0" indent="0" algn="ctr">
              <a:lnSpc>
                <a:spcPct val="120000"/>
              </a:lnSpc>
              <a:spcBef>
                <a:spcPts val="1200"/>
              </a:spcBef>
              <a:spcAft>
                <a:spcPts val="1200"/>
              </a:spcAft>
              <a:buNone/>
            </a:pPr>
            <a:r>
              <a:rPr lang="en-US" sz="3000" u="sng" dirty="0">
                <a:latin typeface="MV Boli" panose="02000500030200090000" pitchFamily="2" charset="0"/>
                <a:cs typeface="MV Boli" panose="02000500030200090000" pitchFamily="2" charset="0"/>
              </a:rPr>
              <a:t>Water Quantity</a:t>
            </a:r>
          </a:p>
          <a:p>
            <a:pPr marL="457200" indent="-457200"/>
            <a:r>
              <a:rPr lang="en-US" sz="2400" dirty="0">
                <a:latin typeface="MV Boli" panose="02000500030200090000" pitchFamily="2" charset="0"/>
                <a:cs typeface="MV Boli" panose="02000500030200090000" pitchFamily="2" charset="0"/>
              </a:rPr>
              <a:t>Recharge</a:t>
            </a:r>
          </a:p>
          <a:p>
            <a:pPr marL="804672" lvl="1" indent="-347472"/>
            <a:r>
              <a:rPr lang="en-US" sz="1900" dirty="0"/>
              <a:t>Un-captured surface water leaving the EARZ</a:t>
            </a:r>
          </a:p>
          <a:p>
            <a:pPr marL="804672" lvl="1" indent="-347472"/>
            <a:r>
              <a:rPr lang="en-US" sz="1900" dirty="0"/>
              <a:t>Precipitation Enhancement*</a:t>
            </a:r>
          </a:p>
          <a:p>
            <a:pPr marL="804672" lvl="1" indent="-347472">
              <a:spcAft>
                <a:spcPts val="1200"/>
              </a:spcAft>
            </a:pPr>
            <a:r>
              <a:rPr lang="en-US" sz="1900" dirty="0"/>
              <a:t>Protect natural recharge rates</a:t>
            </a:r>
          </a:p>
          <a:p>
            <a:pPr marL="457200" indent="-457200"/>
            <a:r>
              <a:rPr lang="en-US" sz="2400" dirty="0">
                <a:latin typeface="MV Boli" panose="02000500030200090000" pitchFamily="2" charset="0"/>
                <a:cs typeface="MV Boli" panose="02000500030200090000" pitchFamily="2" charset="0"/>
              </a:rPr>
              <a:t>Storage</a:t>
            </a:r>
            <a:endParaRPr lang="en-US" sz="2000" dirty="0"/>
          </a:p>
          <a:p>
            <a:pPr marL="800100" lvl="1" indent="-342900"/>
            <a:r>
              <a:rPr lang="en-US" sz="1900" dirty="0"/>
              <a:t>Aquifer Storage Recovery (ASRs)</a:t>
            </a:r>
          </a:p>
          <a:p>
            <a:pPr marL="800100" lvl="1" indent="-342900"/>
            <a:r>
              <a:rPr lang="en-US" sz="1900" dirty="0"/>
              <a:t>Off-Channel Reservoirs</a:t>
            </a:r>
          </a:p>
          <a:p>
            <a:pPr marL="800100" lvl="1" indent="-342900"/>
            <a:r>
              <a:rPr lang="en-US" sz="1900" dirty="0"/>
              <a:t>Recirculation and Recharge*</a:t>
            </a:r>
          </a:p>
          <a:p>
            <a:pPr marL="800100" lvl="1" indent="-342900">
              <a:spcAft>
                <a:spcPts val="1200"/>
              </a:spcAft>
            </a:pPr>
            <a:r>
              <a:rPr lang="en-US" sz="1900" dirty="0"/>
              <a:t>Rainwater Harvesting*</a:t>
            </a:r>
          </a:p>
          <a:p>
            <a:pPr marL="342900" indent="-342900"/>
            <a:r>
              <a:rPr lang="en-US" sz="2400" dirty="0">
                <a:latin typeface="MV Boli" panose="02000500030200090000" pitchFamily="2" charset="0"/>
                <a:cs typeface="MV Boli" panose="02000500030200090000" pitchFamily="2" charset="0"/>
              </a:rPr>
              <a:t>Management</a:t>
            </a:r>
          </a:p>
          <a:p>
            <a:pPr marL="800100" lvl="1" indent="-342900"/>
            <a:r>
              <a:rPr lang="en-US" sz="1900" dirty="0">
                <a:cs typeface="MV Boli" panose="02000500030200090000" pitchFamily="2" charset="0"/>
              </a:rPr>
              <a:t>EAHCP</a:t>
            </a:r>
          </a:p>
          <a:p>
            <a:pPr marL="800100" lvl="1" indent="-342900">
              <a:spcAft>
                <a:spcPts val="1200"/>
              </a:spcAft>
            </a:pPr>
            <a:r>
              <a:rPr lang="en-US" sz="1900" dirty="0">
                <a:cs typeface="MV Boli" panose="02000500030200090000" pitchFamily="2" charset="0"/>
              </a:rPr>
              <a:t>Edwards Transfers</a:t>
            </a:r>
          </a:p>
          <a:p>
            <a:pPr marL="342900" indent="-342900"/>
            <a:r>
              <a:rPr lang="en-US" sz="2400" dirty="0">
                <a:latin typeface="MV Boli" panose="02000500030200090000" pitchFamily="2" charset="0"/>
                <a:cs typeface="MV Boli" panose="02000500030200090000" pitchFamily="2" charset="0"/>
              </a:rPr>
              <a:t>Other</a:t>
            </a:r>
          </a:p>
          <a:p>
            <a:pPr marL="800100" lvl="1" indent="-342900"/>
            <a:r>
              <a:rPr lang="en-US" sz="1900" dirty="0">
                <a:cs typeface="MV Boli" panose="02000500030200090000" pitchFamily="2" charset="0"/>
              </a:rPr>
              <a:t>Edwards Desalination</a:t>
            </a:r>
          </a:p>
          <a:p>
            <a:pPr marL="800100" lvl="1" indent="-342900">
              <a:spcAft>
                <a:spcPts val="1200"/>
              </a:spcAft>
            </a:pPr>
            <a:r>
              <a:rPr lang="en-US" sz="1900" dirty="0">
                <a:cs typeface="MV Boli" panose="02000500030200090000" pitchFamily="2" charset="0"/>
              </a:rPr>
              <a:t>Water Reuse</a:t>
            </a:r>
          </a:p>
          <a:p>
            <a:pPr marL="457200" lvl="1" indent="0">
              <a:buNone/>
            </a:pPr>
            <a:r>
              <a:rPr lang="en-US" sz="1900" dirty="0">
                <a:cs typeface="MV Boli" panose="02000500030200090000" pitchFamily="2" charset="0"/>
              </a:rPr>
              <a:t>*</a:t>
            </a:r>
            <a:r>
              <a:rPr lang="en-US" sz="1700" dirty="0">
                <a:cs typeface="MV Boli" panose="02000500030200090000" pitchFamily="2" charset="0"/>
              </a:rPr>
              <a:t> Requires further analysis to determine if practice contributes to firm yield</a:t>
            </a:r>
            <a:endParaRPr lang="en-US" sz="2600" dirty="0">
              <a:cs typeface="MV Boli" panose="02000500030200090000" pitchFamily="2" charset="0"/>
            </a:endParaRPr>
          </a:p>
        </p:txBody>
      </p:sp>
      <p:sp>
        <p:nvSpPr>
          <p:cNvPr id="7" name="TextBox 6"/>
          <p:cNvSpPr txBox="1"/>
          <p:nvPr/>
        </p:nvSpPr>
        <p:spPr>
          <a:xfrm>
            <a:off x="436518" y="800099"/>
            <a:ext cx="4866735" cy="4726935"/>
          </a:xfrm>
          <a:prstGeom prst="rect">
            <a:avLst/>
          </a:prstGeom>
          <a:noFill/>
          <a:ln w="12700">
            <a:solidFill>
              <a:srgbClr val="0070C0"/>
            </a:solidFill>
          </a:ln>
        </p:spPr>
        <p:txBody>
          <a:bodyPr wrap="square" rtlCol="0">
            <a:spAutoFit/>
          </a:bodyPr>
          <a:lstStyle/>
          <a:p>
            <a:pPr marL="342900" indent="-342900" algn="ctr">
              <a:spcAft>
                <a:spcPts val="1200"/>
              </a:spcAft>
            </a:pPr>
            <a:r>
              <a:rPr lang="en-US" sz="2800" u="sng" dirty="0">
                <a:latin typeface="MV Boli" panose="02000500030200090000" pitchFamily="2" charset="0"/>
                <a:cs typeface="MV Boli" panose="02000500030200090000" pitchFamily="2" charset="0"/>
              </a:rPr>
              <a:t>Water Quality</a:t>
            </a:r>
          </a:p>
          <a:p>
            <a:pPr marL="347472" indent="-347472">
              <a:lnSpc>
                <a:spcPct val="90000"/>
              </a:lnSpc>
              <a:spcBef>
                <a:spcPts val="1000"/>
              </a:spcBef>
              <a:buFont typeface="Arial" panose="020B0604020202020204" pitchFamily="34" charset="0"/>
              <a:buChar char="•"/>
            </a:pPr>
            <a:r>
              <a:rPr lang="en-US" sz="2200" dirty="0">
                <a:latin typeface="MV Boli" panose="02000500030200090000" pitchFamily="2" charset="0"/>
                <a:cs typeface="MV Boli" panose="02000500030200090000" pitchFamily="2" charset="0"/>
              </a:rPr>
              <a:t>Aquifer Groundwater</a:t>
            </a:r>
          </a:p>
          <a:p>
            <a:pPr marL="804672" lvl="1" indent="-347472">
              <a:lnSpc>
                <a:spcPct val="70000"/>
              </a:lnSpc>
              <a:spcBef>
                <a:spcPts val="500"/>
              </a:spcBef>
              <a:buFont typeface="Arial" panose="020B0604020202020204" pitchFamily="34" charset="0"/>
              <a:buChar char="•"/>
            </a:pPr>
            <a:r>
              <a:rPr lang="en-US" dirty="0">
                <a:cs typeface="MV Boli" panose="02000500030200090000" pitchFamily="2" charset="0"/>
              </a:rPr>
              <a:t>Well canvassing program</a:t>
            </a:r>
          </a:p>
          <a:p>
            <a:pPr marL="804672" lvl="1" indent="-347472">
              <a:lnSpc>
                <a:spcPct val="70000"/>
              </a:lnSpc>
              <a:spcBef>
                <a:spcPts val="500"/>
              </a:spcBef>
              <a:spcAft>
                <a:spcPts val="1200"/>
              </a:spcAft>
              <a:buFont typeface="Arial" panose="020B0604020202020204" pitchFamily="34" charset="0"/>
              <a:buChar char="•"/>
            </a:pPr>
            <a:r>
              <a:rPr lang="en-US" dirty="0">
                <a:cs typeface="MV Boli" panose="02000500030200090000" pitchFamily="2" charset="0"/>
              </a:rPr>
              <a:t>Abandoned Well Plugging Initiative</a:t>
            </a:r>
          </a:p>
          <a:p>
            <a:pPr marL="347472" indent="-347472">
              <a:lnSpc>
                <a:spcPct val="90000"/>
              </a:lnSpc>
              <a:spcBef>
                <a:spcPts val="1000"/>
              </a:spcBef>
              <a:buFont typeface="Arial" panose="020B0604020202020204" pitchFamily="34" charset="0"/>
              <a:buChar char="•"/>
            </a:pPr>
            <a:r>
              <a:rPr lang="en-US" sz="2200" dirty="0">
                <a:latin typeface="MV Boli" panose="02000500030200090000" pitchFamily="2" charset="0"/>
                <a:cs typeface="MV Boli" panose="02000500030200090000" pitchFamily="2" charset="0"/>
              </a:rPr>
              <a:t>Aquifer Recharge Water</a:t>
            </a:r>
          </a:p>
          <a:p>
            <a:pPr marL="804672" lvl="1" indent="-347472">
              <a:lnSpc>
                <a:spcPct val="70000"/>
              </a:lnSpc>
              <a:spcBef>
                <a:spcPts val="500"/>
              </a:spcBef>
              <a:buFont typeface="Arial" panose="020B0604020202020204" pitchFamily="34" charset="0"/>
              <a:buChar char="•"/>
            </a:pPr>
            <a:r>
              <a:rPr lang="en-US" dirty="0"/>
              <a:t>Regulated material storage/handling</a:t>
            </a:r>
          </a:p>
          <a:p>
            <a:pPr marL="804672" lvl="1" indent="-347472">
              <a:lnSpc>
                <a:spcPct val="70000"/>
              </a:lnSpc>
              <a:spcBef>
                <a:spcPts val="500"/>
              </a:spcBef>
              <a:buFont typeface="Arial" panose="020B0604020202020204" pitchFamily="34" charset="0"/>
              <a:buChar char="•"/>
            </a:pPr>
            <a:r>
              <a:rPr lang="en-US" dirty="0"/>
              <a:t>Conservation Easements (COSA EAPP)</a:t>
            </a:r>
          </a:p>
          <a:p>
            <a:pPr marL="804672" lvl="1" indent="-347472">
              <a:lnSpc>
                <a:spcPct val="70000"/>
              </a:lnSpc>
              <a:spcBef>
                <a:spcPts val="500"/>
              </a:spcBef>
              <a:buFont typeface="Arial" panose="020B0604020202020204" pitchFamily="34" charset="0"/>
              <a:buChar char="•"/>
            </a:pPr>
            <a:r>
              <a:rPr lang="en-US" dirty="0"/>
              <a:t>Urban BMPs (TCEQ WPAP)</a:t>
            </a:r>
          </a:p>
          <a:p>
            <a:pPr marL="804672" lvl="1" indent="-347472">
              <a:lnSpc>
                <a:spcPct val="70000"/>
              </a:lnSpc>
              <a:spcBef>
                <a:spcPts val="500"/>
              </a:spcBef>
              <a:buFont typeface="Arial" panose="020B0604020202020204" pitchFamily="34" charset="0"/>
              <a:buChar char="•"/>
            </a:pPr>
            <a:r>
              <a:rPr lang="en-US" dirty="0"/>
              <a:t>Agriculture BMPs (EA SRC)</a:t>
            </a:r>
          </a:p>
          <a:p>
            <a:pPr marL="804672" lvl="1" indent="-347472">
              <a:lnSpc>
                <a:spcPct val="70000"/>
              </a:lnSpc>
              <a:spcBef>
                <a:spcPts val="500"/>
              </a:spcBef>
              <a:spcAft>
                <a:spcPts val="1200"/>
              </a:spcAft>
              <a:buFont typeface="Arial" panose="020B0604020202020204" pitchFamily="34" charset="0"/>
              <a:buChar char="•"/>
            </a:pPr>
            <a:r>
              <a:rPr lang="en-US" dirty="0">
                <a:cs typeface="MV Boli" panose="02000500030200090000" pitchFamily="2" charset="0"/>
              </a:rPr>
              <a:t>First Responder Training</a:t>
            </a:r>
          </a:p>
          <a:p>
            <a:pPr marL="347472" indent="-347472">
              <a:lnSpc>
                <a:spcPct val="70000"/>
              </a:lnSpc>
              <a:spcBef>
                <a:spcPts val="1200"/>
              </a:spcBef>
              <a:buFont typeface="Arial" panose="020B0604020202020204" pitchFamily="34" charset="0"/>
              <a:buChar char="•"/>
            </a:pPr>
            <a:r>
              <a:rPr lang="en-US" sz="2200" dirty="0">
                <a:latin typeface="MV Boli" panose="02000500030200090000" pitchFamily="2" charset="0"/>
                <a:cs typeface="MV Boli" panose="02000500030200090000" pitchFamily="2" charset="0"/>
              </a:rPr>
              <a:t>Aquifer Research</a:t>
            </a:r>
          </a:p>
          <a:p>
            <a:pPr marL="804672" lvl="1" indent="-347472">
              <a:lnSpc>
                <a:spcPct val="70000"/>
              </a:lnSpc>
              <a:spcBef>
                <a:spcPts val="500"/>
              </a:spcBef>
              <a:buFont typeface="Arial" panose="020B0604020202020204" pitchFamily="34" charset="0"/>
              <a:buChar char="•"/>
            </a:pPr>
            <a:r>
              <a:rPr lang="en-US" dirty="0"/>
              <a:t>Vulnerability Study (EAA)</a:t>
            </a:r>
          </a:p>
          <a:p>
            <a:pPr marL="804672" lvl="1" indent="-347472">
              <a:lnSpc>
                <a:spcPct val="70000"/>
              </a:lnSpc>
              <a:spcBef>
                <a:spcPts val="500"/>
              </a:spcBef>
              <a:buFont typeface="Arial" panose="020B0604020202020204" pitchFamily="34" charset="0"/>
              <a:buChar char="•"/>
            </a:pPr>
            <a:r>
              <a:rPr lang="en-US" dirty="0"/>
              <a:t>Urban BMP Effectiveness Studies (COSA Proposition 1 funding)</a:t>
            </a:r>
          </a:p>
        </p:txBody>
      </p:sp>
      <p:sp>
        <p:nvSpPr>
          <p:cNvPr id="5" name="Arrow: Left-Right 4"/>
          <p:cNvSpPr/>
          <p:nvPr/>
        </p:nvSpPr>
        <p:spPr>
          <a:xfrm>
            <a:off x="5303253" y="2359196"/>
            <a:ext cx="744256" cy="4359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941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450697" y="800099"/>
            <a:ext cx="4852556" cy="464999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518" y="11834"/>
            <a:ext cx="11248008" cy="788265"/>
          </a:xfrm>
        </p:spPr>
        <p:txBody>
          <a:bodyPr>
            <a:normAutofit/>
          </a:bodyPr>
          <a:lstStyle/>
          <a:p>
            <a:r>
              <a:rPr lang="en-US" dirty="0">
                <a:latin typeface="+mn-lt"/>
              </a:rPr>
              <a:t>Optimizing Beneficial Use - Water Quality</a:t>
            </a:r>
          </a:p>
        </p:txBody>
      </p:sp>
      <p:sp>
        <p:nvSpPr>
          <p:cNvPr id="3" name="Content Placeholder 2"/>
          <p:cNvSpPr>
            <a:spLocks noGrp="1"/>
          </p:cNvSpPr>
          <p:nvPr>
            <p:ph idx="1"/>
          </p:nvPr>
        </p:nvSpPr>
        <p:spPr>
          <a:xfrm>
            <a:off x="6047509" y="758534"/>
            <a:ext cx="5955247" cy="6057901"/>
          </a:xfrm>
          <a:ln w="12700">
            <a:solidFill>
              <a:srgbClr val="0070C0"/>
            </a:solidFill>
          </a:ln>
          <a:scene3d>
            <a:camera prst="orthographicFront">
              <a:rot lat="600000" lon="0" rev="0"/>
            </a:camera>
            <a:lightRig rig="threePt" dir="t"/>
          </a:scene3d>
        </p:spPr>
        <p:txBody>
          <a:bodyPr>
            <a:normAutofit fontScale="85000" lnSpcReduction="20000"/>
          </a:bodyPr>
          <a:lstStyle/>
          <a:p>
            <a:pPr marL="0" indent="0" algn="ctr">
              <a:lnSpc>
                <a:spcPct val="120000"/>
              </a:lnSpc>
              <a:spcBef>
                <a:spcPts val="1200"/>
              </a:spcBef>
              <a:spcAft>
                <a:spcPts val="1200"/>
              </a:spcAft>
              <a:buNone/>
            </a:pPr>
            <a:r>
              <a:rPr lang="en-US" sz="3000" u="sng" dirty="0">
                <a:latin typeface="MV Boli" panose="02000500030200090000" pitchFamily="2" charset="0"/>
                <a:cs typeface="MV Boli" panose="02000500030200090000" pitchFamily="2" charset="0"/>
              </a:rPr>
              <a:t>Water Quantity</a:t>
            </a:r>
          </a:p>
          <a:p>
            <a:pPr marL="457200" indent="-457200"/>
            <a:r>
              <a:rPr lang="en-US" sz="2400" dirty="0">
                <a:latin typeface="MV Boli" panose="02000500030200090000" pitchFamily="2" charset="0"/>
                <a:cs typeface="MV Boli" panose="02000500030200090000" pitchFamily="2" charset="0"/>
              </a:rPr>
              <a:t>Recharge</a:t>
            </a:r>
          </a:p>
          <a:p>
            <a:pPr marL="804672" lvl="1" indent="-347472"/>
            <a:r>
              <a:rPr lang="en-US" sz="2000" dirty="0"/>
              <a:t>Un-captured surface water leaving the EARZ</a:t>
            </a:r>
          </a:p>
          <a:p>
            <a:pPr marL="804672" lvl="1" indent="-347472"/>
            <a:r>
              <a:rPr lang="en-US" sz="2000" dirty="0"/>
              <a:t>Precipitation Enhancement*</a:t>
            </a:r>
          </a:p>
          <a:p>
            <a:pPr marL="804672" lvl="1" indent="-347472">
              <a:spcAft>
                <a:spcPts val="1200"/>
              </a:spcAft>
            </a:pPr>
            <a:r>
              <a:rPr lang="en-US" sz="2100" b="1" dirty="0"/>
              <a:t>Protect natural recharge rates</a:t>
            </a:r>
          </a:p>
          <a:p>
            <a:pPr marL="457200" indent="-457200"/>
            <a:r>
              <a:rPr lang="en-US" sz="2400" dirty="0">
                <a:latin typeface="MV Boli" panose="02000500030200090000" pitchFamily="2" charset="0"/>
                <a:cs typeface="MV Boli" panose="02000500030200090000" pitchFamily="2" charset="0"/>
              </a:rPr>
              <a:t>Storage</a:t>
            </a:r>
            <a:endParaRPr lang="en-US" sz="2000" dirty="0"/>
          </a:p>
          <a:p>
            <a:pPr marL="800100" lvl="1" indent="-342900"/>
            <a:r>
              <a:rPr lang="en-US" sz="2000" dirty="0"/>
              <a:t>Aquifer Storage Recovery (ASRs)</a:t>
            </a:r>
          </a:p>
          <a:p>
            <a:pPr marL="800100" lvl="1" indent="-342900"/>
            <a:r>
              <a:rPr lang="en-US" sz="2000" dirty="0"/>
              <a:t>Off-Channel Reservoirs</a:t>
            </a:r>
          </a:p>
          <a:p>
            <a:pPr marL="800100" lvl="1" indent="-342900"/>
            <a:r>
              <a:rPr lang="en-US" sz="2000" dirty="0"/>
              <a:t>Recirculation and Recharge*</a:t>
            </a:r>
          </a:p>
          <a:p>
            <a:pPr marL="800100" lvl="1" indent="-342900">
              <a:spcAft>
                <a:spcPts val="1200"/>
              </a:spcAft>
            </a:pPr>
            <a:r>
              <a:rPr lang="en-US" sz="2000" dirty="0"/>
              <a:t>Rainwater Harvesting*</a:t>
            </a:r>
          </a:p>
          <a:p>
            <a:pPr marL="342900" indent="-342900"/>
            <a:r>
              <a:rPr lang="en-US" sz="2400" dirty="0">
                <a:latin typeface="MV Boli" panose="02000500030200090000" pitchFamily="2" charset="0"/>
                <a:cs typeface="MV Boli" panose="02000500030200090000" pitchFamily="2" charset="0"/>
              </a:rPr>
              <a:t>Management</a:t>
            </a:r>
          </a:p>
          <a:p>
            <a:pPr marL="800100" lvl="1" indent="-342900"/>
            <a:r>
              <a:rPr lang="en-US" sz="2000" dirty="0">
                <a:cs typeface="MV Boli" panose="02000500030200090000" pitchFamily="2" charset="0"/>
              </a:rPr>
              <a:t>EAHCP</a:t>
            </a:r>
          </a:p>
          <a:p>
            <a:pPr marL="800100" lvl="1" indent="-342900">
              <a:spcAft>
                <a:spcPts val="1200"/>
              </a:spcAft>
            </a:pPr>
            <a:r>
              <a:rPr lang="en-US" sz="2000" dirty="0">
                <a:cs typeface="MV Boli" panose="02000500030200090000" pitchFamily="2" charset="0"/>
              </a:rPr>
              <a:t>Edwards Transfers</a:t>
            </a:r>
          </a:p>
          <a:p>
            <a:pPr marL="342900" indent="-342900"/>
            <a:r>
              <a:rPr lang="en-US" sz="2400" dirty="0">
                <a:latin typeface="MV Boli" panose="02000500030200090000" pitchFamily="2" charset="0"/>
                <a:cs typeface="MV Boli" panose="02000500030200090000" pitchFamily="2" charset="0"/>
              </a:rPr>
              <a:t>Other</a:t>
            </a:r>
          </a:p>
          <a:p>
            <a:pPr marL="800100" lvl="1" indent="-342900"/>
            <a:r>
              <a:rPr lang="en-US" sz="2000" dirty="0">
                <a:cs typeface="MV Boli" panose="02000500030200090000" pitchFamily="2" charset="0"/>
              </a:rPr>
              <a:t>Edwards Desalination</a:t>
            </a:r>
          </a:p>
          <a:p>
            <a:pPr marL="800100" lvl="1" indent="-342900">
              <a:spcAft>
                <a:spcPts val="1200"/>
              </a:spcAft>
            </a:pPr>
            <a:r>
              <a:rPr lang="en-US" sz="2000" dirty="0">
                <a:cs typeface="MV Boli" panose="02000500030200090000" pitchFamily="2" charset="0"/>
              </a:rPr>
              <a:t>Water Reuse</a:t>
            </a:r>
          </a:p>
          <a:p>
            <a:pPr marL="457200" lvl="1" indent="0">
              <a:buNone/>
            </a:pPr>
            <a:r>
              <a:rPr lang="en-US" sz="1900" dirty="0">
                <a:cs typeface="MV Boli" panose="02000500030200090000" pitchFamily="2" charset="0"/>
              </a:rPr>
              <a:t>*</a:t>
            </a:r>
            <a:r>
              <a:rPr lang="en-US" sz="1700" dirty="0">
                <a:cs typeface="MV Boli" panose="02000500030200090000" pitchFamily="2" charset="0"/>
              </a:rPr>
              <a:t> Requires further analysis to determine if practice contributes to firm yield</a:t>
            </a:r>
            <a:endParaRPr lang="en-US" sz="2600" dirty="0">
              <a:cs typeface="MV Boli" panose="02000500030200090000" pitchFamily="2" charset="0"/>
            </a:endParaRPr>
          </a:p>
        </p:txBody>
      </p:sp>
      <p:sp>
        <p:nvSpPr>
          <p:cNvPr id="7" name="TextBox 6"/>
          <p:cNvSpPr txBox="1"/>
          <p:nvPr/>
        </p:nvSpPr>
        <p:spPr>
          <a:xfrm>
            <a:off x="436518" y="800099"/>
            <a:ext cx="4880914" cy="4649991"/>
          </a:xfrm>
          <a:prstGeom prst="rect">
            <a:avLst/>
          </a:prstGeom>
          <a:noFill/>
          <a:ln w="12700">
            <a:solidFill>
              <a:srgbClr val="0070C0"/>
            </a:solidFill>
          </a:ln>
        </p:spPr>
        <p:txBody>
          <a:bodyPr wrap="square" rtlCol="0">
            <a:spAutoFit/>
          </a:bodyPr>
          <a:lstStyle/>
          <a:p>
            <a:pPr marL="342900" indent="-342900" algn="ctr">
              <a:spcAft>
                <a:spcPts val="1200"/>
              </a:spcAft>
            </a:pPr>
            <a:r>
              <a:rPr lang="en-US" sz="2600" b="1" u="sng" dirty="0">
                <a:latin typeface="MV Boli" panose="02000500030200090000" pitchFamily="2" charset="0"/>
                <a:cs typeface="MV Boli" panose="02000500030200090000" pitchFamily="2" charset="0"/>
              </a:rPr>
              <a:t>Water Quality</a:t>
            </a:r>
          </a:p>
          <a:p>
            <a:pPr marL="347472" indent="-347472">
              <a:lnSpc>
                <a:spcPct val="90000"/>
              </a:lnSpc>
              <a:spcBef>
                <a:spcPts val="1000"/>
              </a:spcBef>
              <a:buFont typeface="Arial" panose="020B0604020202020204" pitchFamily="34" charset="0"/>
              <a:buChar char="•"/>
            </a:pPr>
            <a:r>
              <a:rPr lang="en-US" sz="2400" b="1" dirty="0">
                <a:latin typeface="MV Boli" panose="02000500030200090000" pitchFamily="2" charset="0"/>
                <a:cs typeface="MV Boli" panose="02000500030200090000" pitchFamily="2" charset="0"/>
              </a:rPr>
              <a:t>Aquifer Groundwater</a:t>
            </a:r>
          </a:p>
          <a:p>
            <a:pPr marL="804672" lvl="1" indent="-347472">
              <a:lnSpc>
                <a:spcPct val="70000"/>
              </a:lnSpc>
              <a:spcBef>
                <a:spcPts val="500"/>
              </a:spcBef>
              <a:buFont typeface="Arial" panose="020B0604020202020204" pitchFamily="34" charset="0"/>
              <a:buChar char="•"/>
            </a:pPr>
            <a:r>
              <a:rPr lang="en-US" b="1" dirty="0">
                <a:cs typeface="MV Boli" panose="02000500030200090000" pitchFamily="2" charset="0"/>
              </a:rPr>
              <a:t>Well canvassing program</a:t>
            </a:r>
          </a:p>
          <a:p>
            <a:pPr marL="804672" lvl="1" indent="-347472">
              <a:lnSpc>
                <a:spcPct val="70000"/>
              </a:lnSpc>
              <a:spcBef>
                <a:spcPts val="500"/>
              </a:spcBef>
              <a:spcAft>
                <a:spcPts val="1200"/>
              </a:spcAft>
              <a:buFont typeface="Arial" panose="020B0604020202020204" pitchFamily="34" charset="0"/>
              <a:buChar char="•"/>
            </a:pPr>
            <a:r>
              <a:rPr lang="en-US" b="1" dirty="0">
                <a:cs typeface="MV Boli" panose="02000500030200090000" pitchFamily="2" charset="0"/>
              </a:rPr>
              <a:t>Abandoned Well Plugging Initiative</a:t>
            </a:r>
          </a:p>
          <a:p>
            <a:pPr marL="347472" indent="-347472">
              <a:lnSpc>
                <a:spcPct val="90000"/>
              </a:lnSpc>
              <a:spcBef>
                <a:spcPts val="1000"/>
              </a:spcBef>
              <a:buFont typeface="Arial" panose="020B0604020202020204" pitchFamily="34" charset="0"/>
              <a:buChar char="•"/>
            </a:pPr>
            <a:r>
              <a:rPr lang="en-US" sz="2400" b="1" dirty="0">
                <a:latin typeface="MV Boli" panose="02000500030200090000" pitchFamily="2" charset="0"/>
                <a:cs typeface="MV Boli" panose="02000500030200090000" pitchFamily="2" charset="0"/>
              </a:rPr>
              <a:t>Aquifer Recharge Water</a:t>
            </a:r>
          </a:p>
          <a:p>
            <a:pPr marL="804672" lvl="1" indent="-347472">
              <a:lnSpc>
                <a:spcPct val="70000"/>
              </a:lnSpc>
              <a:spcBef>
                <a:spcPts val="500"/>
              </a:spcBef>
              <a:buFont typeface="Arial" panose="020B0604020202020204" pitchFamily="34" charset="0"/>
              <a:buChar char="•"/>
            </a:pPr>
            <a:r>
              <a:rPr lang="en-US" b="1" dirty="0"/>
              <a:t>Regulated material storage/handling</a:t>
            </a:r>
          </a:p>
          <a:p>
            <a:pPr marL="804672" lvl="1" indent="-347472">
              <a:lnSpc>
                <a:spcPct val="70000"/>
              </a:lnSpc>
              <a:spcBef>
                <a:spcPts val="500"/>
              </a:spcBef>
              <a:buFont typeface="Arial" panose="020B0604020202020204" pitchFamily="34" charset="0"/>
              <a:buChar char="•"/>
            </a:pPr>
            <a:r>
              <a:rPr lang="en-US" b="1" dirty="0"/>
              <a:t>Conservation Easements (COSA EAPP)</a:t>
            </a:r>
          </a:p>
          <a:p>
            <a:pPr marL="804672" lvl="1" indent="-347472">
              <a:lnSpc>
                <a:spcPct val="70000"/>
              </a:lnSpc>
              <a:spcBef>
                <a:spcPts val="500"/>
              </a:spcBef>
              <a:buFont typeface="Arial" panose="020B0604020202020204" pitchFamily="34" charset="0"/>
              <a:buChar char="•"/>
            </a:pPr>
            <a:r>
              <a:rPr lang="en-US" b="1" dirty="0"/>
              <a:t>Urban BMPs (TCEQ WPAP)</a:t>
            </a:r>
          </a:p>
          <a:p>
            <a:pPr marL="804672" lvl="1" indent="-347472">
              <a:lnSpc>
                <a:spcPct val="70000"/>
              </a:lnSpc>
              <a:spcBef>
                <a:spcPts val="500"/>
              </a:spcBef>
              <a:buFont typeface="Arial" panose="020B0604020202020204" pitchFamily="34" charset="0"/>
              <a:buChar char="•"/>
            </a:pPr>
            <a:r>
              <a:rPr lang="en-US" b="1" dirty="0"/>
              <a:t>Agriculture BMPs (EA SRC)</a:t>
            </a:r>
          </a:p>
          <a:p>
            <a:pPr marL="804672" lvl="1" indent="-347472">
              <a:lnSpc>
                <a:spcPct val="70000"/>
              </a:lnSpc>
              <a:spcBef>
                <a:spcPts val="500"/>
              </a:spcBef>
              <a:buFont typeface="Arial" panose="020B0604020202020204" pitchFamily="34" charset="0"/>
              <a:buChar char="•"/>
            </a:pPr>
            <a:r>
              <a:rPr lang="en-US" b="1" dirty="0">
                <a:cs typeface="MV Boli" panose="02000500030200090000" pitchFamily="2" charset="0"/>
              </a:rPr>
              <a:t>First Responder Training</a:t>
            </a:r>
          </a:p>
          <a:p>
            <a:pPr marL="347472" indent="-347472">
              <a:lnSpc>
                <a:spcPct val="70000"/>
              </a:lnSpc>
              <a:spcBef>
                <a:spcPts val="1200"/>
              </a:spcBef>
              <a:buFont typeface="Arial" panose="020B0604020202020204" pitchFamily="34" charset="0"/>
              <a:buChar char="•"/>
            </a:pPr>
            <a:r>
              <a:rPr lang="en-US" sz="2400" b="1" dirty="0">
                <a:latin typeface="MV Boli" panose="02000500030200090000" pitchFamily="2" charset="0"/>
                <a:cs typeface="MV Boli" panose="02000500030200090000" pitchFamily="2" charset="0"/>
              </a:rPr>
              <a:t>Aquifer Research</a:t>
            </a:r>
          </a:p>
          <a:p>
            <a:pPr marL="804672" lvl="1" indent="-347472">
              <a:lnSpc>
                <a:spcPct val="70000"/>
              </a:lnSpc>
              <a:spcBef>
                <a:spcPts val="500"/>
              </a:spcBef>
              <a:buFont typeface="Arial" panose="020B0604020202020204" pitchFamily="34" charset="0"/>
              <a:buChar char="•"/>
            </a:pPr>
            <a:r>
              <a:rPr lang="en-US" b="1" dirty="0"/>
              <a:t>Vulnerability Study (EAA)</a:t>
            </a:r>
          </a:p>
          <a:p>
            <a:pPr marL="804672" lvl="1" indent="-347472">
              <a:lnSpc>
                <a:spcPct val="70000"/>
              </a:lnSpc>
              <a:spcBef>
                <a:spcPts val="500"/>
              </a:spcBef>
              <a:buFont typeface="Arial" panose="020B0604020202020204" pitchFamily="34" charset="0"/>
              <a:buChar char="•"/>
            </a:pPr>
            <a:r>
              <a:rPr lang="en-US" b="1" dirty="0"/>
              <a:t>Urban BMP Effectiveness Studies (COSA Proposition 1 funding)</a:t>
            </a:r>
          </a:p>
        </p:txBody>
      </p:sp>
      <p:sp>
        <p:nvSpPr>
          <p:cNvPr id="5" name="Arrow: Left-Right 4"/>
          <p:cNvSpPr/>
          <p:nvPr/>
        </p:nvSpPr>
        <p:spPr>
          <a:xfrm>
            <a:off x="5303253" y="2359196"/>
            <a:ext cx="744256" cy="4359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6754090" y="2199409"/>
            <a:ext cx="3071779" cy="29440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579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6785264" y="1693717"/>
            <a:ext cx="4333009" cy="30133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518" y="11834"/>
            <a:ext cx="11248008" cy="788265"/>
          </a:xfrm>
        </p:spPr>
        <p:txBody>
          <a:bodyPr>
            <a:normAutofit/>
          </a:bodyPr>
          <a:lstStyle/>
          <a:p>
            <a:r>
              <a:rPr lang="en-US" dirty="0">
                <a:latin typeface="+mn-lt"/>
              </a:rPr>
              <a:t>Optimizing Beneficial Use - Recharge</a:t>
            </a:r>
          </a:p>
        </p:txBody>
      </p:sp>
      <p:sp>
        <p:nvSpPr>
          <p:cNvPr id="3" name="Content Placeholder 2"/>
          <p:cNvSpPr>
            <a:spLocks noGrp="1"/>
          </p:cNvSpPr>
          <p:nvPr>
            <p:ph idx="1"/>
          </p:nvPr>
        </p:nvSpPr>
        <p:spPr>
          <a:xfrm>
            <a:off x="5990309" y="758534"/>
            <a:ext cx="6012447" cy="6057901"/>
          </a:xfrm>
          <a:ln w="12700">
            <a:solidFill>
              <a:srgbClr val="0070C0"/>
            </a:solidFill>
          </a:ln>
          <a:scene3d>
            <a:camera prst="orthographicFront">
              <a:rot lat="600000" lon="0" rev="0"/>
            </a:camera>
            <a:lightRig rig="threePt" dir="t"/>
          </a:scene3d>
        </p:spPr>
        <p:txBody>
          <a:bodyPr>
            <a:normAutofit fontScale="85000" lnSpcReduction="20000"/>
          </a:bodyPr>
          <a:lstStyle/>
          <a:p>
            <a:pPr marL="0" indent="0" algn="ctr">
              <a:lnSpc>
                <a:spcPct val="120000"/>
              </a:lnSpc>
              <a:spcBef>
                <a:spcPts val="1200"/>
              </a:spcBef>
              <a:spcAft>
                <a:spcPts val="1200"/>
              </a:spcAft>
              <a:buNone/>
            </a:pPr>
            <a:r>
              <a:rPr lang="en-US" sz="3000" u="sng" dirty="0">
                <a:latin typeface="MV Boli" panose="02000500030200090000" pitchFamily="2" charset="0"/>
                <a:cs typeface="MV Boli" panose="02000500030200090000" pitchFamily="2" charset="0"/>
              </a:rPr>
              <a:t>Water Quantity</a:t>
            </a:r>
          </a:p>
          <a:p>
            <a:pPr marL="457200" indent="-457200"/>
            <a:r>
              <a:rPr lang="en-US" sz="2400" dirty="0">
                <a:latin typeface="MV Boli" panose="02000500030200090000" pitchFamily="2" charset="0"/>
                <a:cs typeface="MV Boli" panose="02000500030200090000" pitchFamily="2" charset="0"/>
              </a:rPr>
              <a:t>Recharge</a:t>
            </a:r>
          </a:p>
          <a:p>
            <a:pPr marL="804672" lvl="1" indent="-347472"/>
            <a:r>
              <a:rPr lang="en-US" sz="2100" b="1" dirty="0"/>
              <a:t>Un-captured surface water leaving the EARZ</a:t>
            </a:r>
          </a:p>
          <a:p>
            <a:pPr marL="804672" lvl="1" indent="-347472"/>
            <a:r>
              <a:rPr lang="en-US" sz="2000" dirty="0"/>
              <a:t>Precipitation Enhancement*</a:t>
            </a:r>
          </a:p>
          <a:p>
            <a:pPr marL="804672" lvl="1" indent="-347472">
              <a:spcAft>
                <a:spcPts val="1200"/>
              </a:spcAft>
            </a:pPr>
            <a:r>
              <a:rPr lang="en-US" sz="2000" dirty="0"/>
              <a:t>Protect natural recharge rates</a:t>
            </a:r>
          </a:p>
          <a:p>
            <a:pPr marL="457200" indent="-457200"/>
            <a:r>
              <a:rPr lang="en-US" sz="2400" dirty="0">
                <a:latin typeface="MV Boli" panose="02000500030200090000" pitchFamily="2" charset="0"/>
                <a:cs typeface="MV Boli" panose="02000500030200090000" pitchFamily="2" charset="0"/>
              </a:rPr>
              <a:t>Storage</a:t>
            </a:r>
            <a:endParaRPr lang="en-US" sz="2000" dirty="0"/>
          </a:p>
          <a:p>
            <a:pPr marL="800100" lvl="1" indent="-342900"/>
            <a:r>
              <a:rPr lang="en-US" sz="2000" dirty="0"/>
              <a:t>Aquifer Storage Recovery (ASRs)</a:t>
            </a:r>
          </a:p>
          <a:p>
            <a:pPr marL="800100" lvl="1" indent="-342900"/>
            <a:r>
              <a:rPr lang="en-US" sz="2000" dirty="0"/>
              <a:t>Off-Channel Reservoirs</a:t>
            </a:r>
          </a:p>
          <a:p>
            <a:pPr marL="800100" lvl="1" indent="-342900"/>
            <a:r>
              <a:rPr lang="en-US" sz="2000" dirty="0"/>
              <a:t>Recirculation and Recharge*</a:t>
            </a:r>
          </a:p>
          <a:p>
            <a:pPr marL="800100" lvl="1" indent="-342900">
              <a:spcAft>
                <a:spcPts val="1200"/>
              </a:spcAft>
            </a:pPr>
            <a:r>
              <a:rPr lang="en-US" sz="2000" dirty="0"/>
              <a:t>Rainwater Harvesting*</a:t>
            </a:r>
          </a:p>
          <a:p>
            <a:pPr marL="342900" indent="-342900"/>
            <a:r>
              <a:rPr lang="en-US" sz="2400" dirty="0">
                <a:latin typeface="MV Boli" panose="02000500030200090000" pitchFamily="2" charset="0"/>
                <a:cs typeface="MV Boli" panose="02000500030200090000" pitchFamily="2" charset="0"/>
              </a:rPr>
              <a:t>Management</a:t>
            </a:r>
          </a:p>
          <a:p>
            <a:pPr marL="800100" lvl="1" indent="-342900"/>
            <a:r>
              <a:rPr lang="en-US" sz="2000" dirty="0">
                <a:cs typeface="MV Boli" panose="02000500030200090000" pitchFamily="2" charset="0"/>
              </a:rPr>
              <a:t>EAHCP</a:t>
            </a:r>
          </a:p>
          <a:p>
            <a:pPr marL="800100" lvl="1" indent="-342900">
              <a:spcAft>
                <a:spcPts val="1200"/>
              </a:spcAft>
            </a:pPr>
            <a:r>
              <a:rPr lang="en-US" sz="2000" dirty="0">
                <a:cs typeface="MV Boli" panose="02000500030200090000" pitchFamily="2" charset="0"/>
              </a:rPr>
              <a:t>Edwards Transfers</a:t>
            </a:r>
          </a:p>
          <a:p>
            <a:pPr marL="342900" indent="-342900"/>
            <a:r>
              <a:rPr lang="en-US" sz="2400" dirty="0">
                <a:latin typeface="MV Boli" panose="02000500030200090000" pitchFamily="2" charset="0"/>
                <a:cs typeface="MV Boli" panose="02000500030200090000" pitchFamily="2" charset="0"/>
              </a:rPr>
              <a:t>Other</a:t>
            </a:r>
          </a:p>
          <a:p>
            <a:pPr marL="800100" lvl="1" indent="-342900"/>
            <a:r>
              <a:rPr lang="en-US" sz="2000" dirty="0">
                <a:cs typeface="MV Boli" panose="02000500030200090000" pitchFamily="2" charset="0"/>
              </a:rPr>
              <a:t>Edwards Desalination</a:t>
            </a:r>
          </a:p>
          <a:p>
            <a:pPr marL="800100" lvl="1" indent="-342900">
              <a:spcAft>
                <a:spcPts val="1200"/>
              </a:spcAft>
            </a:pPr>
            <a:r>
              <a:rPr lang="en-US" sz="2000" dirty="0">
                <a:cs typeface="MV Boli" panose="02000500030200090000" pitchFamily="2" charset="0"/>
              </a:rPr>
              <a:t>Water Reuse</a:t>
            </a:r>
          </a:p>
          <a:p>
            <a:pPr marL="457200" lvl="1" indent="0">
              <a:buNone/>
            </a:pPr>
            <a:r>
              <a:rPr lang="en-US" sz="1900" dirty="0">
                <a:cs typeface="MV Boli" panose="02000500030200090000" pitchFamily="2" charset="0"/>
              </a:rPr>
              <a:t>*</a:t>
            </a:r>
            <a:r>
              <a:rPr lang="en-US" sz="1700" dirty="0">
                <a:cs typeface="MV Boli" panose="02000500030200090000" pitchFamily="2" charset="0"/>
              </a:rPr>
              <a:t> Requires further analysis to determine if practice contributes to firm yield</a:t>
            </a:r>
            <a:endParaRPr lang="en-US" sz="2600" dirty="0">
              <a:cs typeface="MV Boli" panose="02000500030200090000" pitchFamily="2" charset="0"/>
            </a:endParaRPr>
          </a:p>
        </p:txBody>
      </p:sp>
      <p:sp>
        <p:nvSpPr>
          <p:cNvPr id="7" name="TextBox 6"/>
          <p:cNvSpPr txBox="1"/>
          <p:nvPr/>
        </p:nvSpPr>
        <p:spPr>
          <a:xfrm>
            <a:off x="436518" y="800099"/>
            <a:ext cx="4974531" cy="4388381"/>
          </a:xfrm>
          <a:prstGeom prst="rect">
            <a:avLst/>
          </a:prstGeom>
          <a:noFill/>
          <a:ln w="12700">
            <a:solidFill>
              <a:srgbClr val="0070C0"/>
            </a:solidFill>
          </a:ln>
        </p:spPr>
        <p:txBody>
          <a:bodyPr wrap="square" rtlCol="0">
            <a:spAutoFit/>
          </a:bodyPr>
          <a:lstStyle/>
          <a:p>
            <a:pPr marL="342900" indent="-342900" algn="ctr">
              <a:spcAft>
                <a:spcPts val="1200"/>
              </a:spcAft>
            </a:pPr>
            <a:r>
              <a:rPr lang="en-US" sz="2600" u="sng" dirty="0">
                <a:latin typeface="MV Boli" panose="02000500030200090000" pitchFamily="2" charset="0"/>
                <a:cs typeface="MV Boli" panose="02000500030200090000" pitchFamily="2" charset="0"/>
              </a:rPr>
              <a:t>Water Quality</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Groundwater</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Well canvassing program</a:t>
            </a:r>
          </a:p>
          <a:p>
            <a:pPr marL="804672" lvl="1" indent="-347472">
              <a:lnSpc>
                <a:spcPct val="70000"/>
              </a:lnSpc>
              <a:spcBef>
                <a:spcPts val="500"/>
              </a:spcBef>
              <a:spcAft>
                <a:spcPts val="1200"/>
              </a:spcAft>
              <a:buFont typeface="Arial" panose="020B0604020202020204" pitchFamily="34" charset="0"/>
              <a:buChar char="•"/>
            </a:pPr>
            <a:r>
              <a:rPr lang="en-US" sz="1700" dirty="0">
                <a:cs typeface="MV Boli" panose="02000500030200090000" pitchFamily="2" charset="0"/>
              </a:rPr>
              <a:t>Abandoned Well Plugging Initiative</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Recharge Water</a:t>
            </a:r>
          </a:p>
          <a:p>
            <a:pPr marL="804672" lvl="1" indent="-347472">
              <a:lnSpc>
                <a:spcPct val="70000"/>
              </a:lnSpc>
              <a:spcBef>
                <a:spcPts val="500"/>
              </a:spcBef>
              <a:buFont typeface="Arial" panose="020B0604020202020204" pitchFamily="34" charset="0"/>
              <a:buChar char="•"/>
            </a:pPr>
            <a:r>
              <a:rPr lang="en-US" sz="1700" dirty="0"/>
              <a:t>Regulated material storage/handling</a:t>
            </a:r>
          </a:p>
          <a:p>
            <a:pPr marL="804672" lvl="1" indent="-347472">
              <a:lnSpc>
                <a:spcPct val="70000"/>
              </a:lnSpc>
              <a:spcBef>
                <a:spcPts val="500"/>
              </a:spcBef>
              <a:buFont typeface="Arial" panose="020B0604020202020204" pitchFamily="34" charset="0"/>
              <a:buChar char="•"/>
            </a:pPr>
            <a:r>
              <a:rPr lang="en-US" sz="1700" dirty="0"/>
              <a:t>Conservation Easements (COSA EAPP)</a:t>
            </a:r>
          </a:p>
          <a:p>
            <a:pPr marL="804672" lvl="1" indent="-347472">
              <a:lnSpc>
                <a:spcPct val="70000"/>
              </a:lnSpc>
              <a:spcBef>
                <a:spcPts val="500"/>
              </a:spcBef>
              <a:buFont typeface="Arial" panose="020B0604020202020204" pitchFamily="34" charset="0"/>
              <a:buChar char="•"/>
            </a:pPr>
            <a:r>
              <a:rPr lang="en-US" sz="1700" dirty="0"/>
              <a:t>Urban BMPs (TCEQ WPAP)</a:t>
            </a:r>
          </a:p>
          <a:p>
            <a:pPr marL="804672" lvl="1" indent="-347472">
              <a:lnSpc>
                <a:spcPct val="70000"/>
              </a:lnSpc>
              <a:spcBef>
                <a:spcPts val="500"/>
              </a:spcBef>
              <a:buFont typeface="Arial" panose="020B0604020202020204" pitchFamily="34" charset="0"/>
              <a:buChar char="•"/>
            </a:pPr>
            <a:r>
              <a:rPr lang="en-US" sz="1700" dirty="0"/>
              <a:t>Agriculture BMPs (EA SRC)</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First Responder Training</a:t>
            </a:r>
          </a:p>
          <a:p>
            <a:pPr marL="347472" indent="-347472">
              <a:lnSpc>
                <a:spcPct val="70000"/>
              </a:lnSpc>
              <a:spcBef>
                <a:spcPts val="12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Research</a:t>
            </a:r>
          </a:p>
          <a:p>
            <a:pPr marL="804672" lvl="1" indent="-347472">
              <a:lnSpc>
                <a:spcPct val="70000"/>
              </a:lnSpc>
              <a:spcBef>
                <a:spcPts val="500"/>
              </a:spcBef>
              <a:buFont typeface="Arial" panose="020B0604020202020204" pitchFamily="34" charset="0"/>
              <a:buChar char="•"/>
            </a:pPr>
            <a:r>
              <a:rPr lang="en-US" sz="1700" dirty="0"/>
              <a:t>Vulnerability Study (EAA)</a:t>
            </a:r>
          </a:p>
          <a:p>
            <a:pPr marL="804672" lvl="1" indent="-347472">
              <a:lnSpc>
                <a:spcPct val="70000"/>
              </a:lnSpc>
              <a:spcBef>
                <a:spcPts val="500"/>
              </a:spcBef>
              <a:buFont typeface="Arial" panose="020B0604020202020204" pitchFamily="34" charset="0"/>
              <a:buChar char="•"/>
            </a:pPr>
            <a:r>
              <a:rPr lang="en-US" sz="1700" dirty="0"/>
              <a:t>Urban BMP Effectiveness Studies (COSA Proposition 1 funding)</a:t>
            </a:r>
          </a:p>
        </p:txBody>
      </p:sp>
      <p:sp>
        <p:nvSpPr>
          <p:cNvPr id="5" name="Arrow: Left-Right 4"/>
          <p:cNvSpPr/>
          <p:nvPr/>
        </p:nvSpPr>
        <p:spPr>
          <a:xfrm>
            <a:off x="5303253" y="2359196"/>
            <a:ext cx="744256" cy="4359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376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phic of small dam construction"/>
          <p:cNvPicPr>
            <a:picLocks noChangeAspect="1" noChangeArrowheads="1"/>
          </p:cNvPicPr>
          <p:nvPr/>
        </p:nvPicPr>
        <p:blipFill rotWithShape="1">
          <a:blip r:embed="rId3">
            <a:extLst>
              <a:ext uri="{28A0092B-C50C-407E-A947-70E740481C1C}">
                <a14:useLocalDpi xmlns:a14="http://schemas.microsoft.com/office/drawing/2010/main" val="0"/>
              </a:ext>
            </a:extLst>
          </a:blip>
          <a:srcRect t="25458" b="-1"/>
          <a:stretch/>
        </p:blipFill>
        <p:spPr bwMode="auto">
          <a:xfrm>
            <a:off x="0" y="17878"/>
            <a:ext cx="12192000" cy="6816158"/>
          </a:xfrm>
          <a:prstGeom prst="rect">
            <a:avLst/>
          </a:prstGeom>
          <a:solidFill>
            <a:srgbClr val="000000">
              <a:alpha val="12157"/>
            </a:srgbClr>
          </a:solidFill>
        </p:spPr>
      </p:pic>
      <p:sp>
        <p:nvSpPr>
          <p:cNvPr id="2" name="Title 1"/>
          <p:cNvSpPr>
            <a:spLocks noGrp="1"/>
          </p:cNvSpPr>
          <p:nvPr>
            <p:ph type="title"/>
          </p:nvPr>
        </p:nvSpPr>
        <p:spPr>
          <a:xfrm>
            <a:off x="568960" y="263525"/>
            <a:ext cx="11054080" cy="752475"/>
          </a:xfrm>
          <a:effectLst>
            <a:glow rad="127000">
              <a:schemeClr val="bg1"/>
            </a:glow>
          </a:effectLst>
        </p:spPr>
        <p:txBody>
          <a:bodyPr>
            <a:normAutofit fontScale="90000"/>
          </a:bodyPr>
          <a:lstStyle/>
          <a:p>
            <a:r>
              <a:rPr lang="en-US" dirty="0">
                <a:effectLst>
                  <a:glow rad="127000">
                    <a:schemeClr val="bg1"/>
                  </a:glow>
                </a:effectLst>
                <a:latin typeface="+mn-lt"/>
              </a:rPr>
              <a:t>Development of Capital and Annual Project Cost</a:t>
            </a:r>
          </a:p>
        </p:txBody>
      </p:sp>
      <p:sp>
        <p:nvSpPr>
          <p:cNvPr id="3" name="Content Placeholder 2"/>
          <p:cNvSpPr>
            <a:spLocks noGrp="1"/>
          </p:cNvSpPr>
          <p:nvPr>
            <p:ph idx="1"/>
          </p:nvPr>
        </p:nvSpPr>
        <p:spPr>
          <a:xfrm>
            <a:off x="568960" y="1195704"/>
            <a:ext cx="10515600" cy="5367655"/>
          </a:xfrm>
        </p:spPr>
        <p:txBody>
          <a:bodyPr>
            <a:normAutofit/>
          </a:bodyPr>
          <a:lstStyle/>
          <a:p>
            <a:r>
              <a:rPr lang="en-US" dirty="0">
                <a:effectLst>
                  <a:glow rad="127000">
                    <a:schemeClr val="bg1"/>
                  </a:glow>
                </a:effectLst>
              </a:rPr>
              <a:t>Total Capital Cost</a:t>
            </a:r>
          </a:p>
          <a:p>
            <a:pPr lvl="1"/>
            <a:r>
              <a:rPr lang="en-US" dirty="0">
                <a:effectLst>
                  <a:glow rad="127000">
                    <a:schemeClr val="bg1"/>
                  </a:glow>
                </a:effectLst>
              </a:rPr>
              <a:t>Dam, Spillway, and Appurtenant works</a:t>
            </a:r>
          </a:p>
          <a:p>
            <a:pPr lvl="1"/>
            <a:r>
              <a:rPr lang="en-US" dirty="0">
                <a:effectLst>
                  <a:glow rad="127000">
                    <a:schemeClr val="bg1"/>
                  </a:glow>
                </a:effectLst>
              </a:rPr>
              <a:t>Diversion Dam, Pump Station, &amp; Pipeline (if required)</a:t>
            </a:r>
          </a:p>
          <a:p>
            <a:pPr lvl="1"/>
            <a:r>
              <a:rPr lang="en-US" dirty="0">
                <a:effectLst>
                  <a:glow rad="127000">
                    <a:schemeClr val="bg1"/>
                  </a:glow>
                </a:effectLst>
              </a:rPr>
              <a:t>Road Relocations</a:t>
            </a:r>
          </a:p>
          <a:p>
            <a:pPr lvl="1"/>
            <a:r>
              <a:rPr lang="en-US" dirty="0">
                <a:effectLst>
                  <a:glow rad="127000">
                    <a:schemeClr val="bg1"/>
                  </a:glow>
                </a:effectLst>
              </a:rPr>
              <a:t>Land Acquisition</a:t>
            </a:r>
          </a:p>
          <a:p>
            <a:pPr lvl="1"/>
            <a:r>
              <a:rPr lang="en-US" dirty="0">
                <a:effectLst>
                  <a:glow rad="127000">
                    <a:schemeClr val="bg1"/>
                  </a:glow>
                </a:effectLst>
              </a:rPr>
              <a:t>Environmental Mitigation</a:t>
            </a:r>
          </a:p>
          <a:p>
            <a:pPr lvl="1"/>
            <a:r>
              <a:rPr lang="en-US" dirty="0">
                <a:effectLst>
                  <a:glow rad="127000">
                    <a:schemeClr val="bg1"/>
                  </a:glow>
                </a:effectLst>
              </a:rPr>
              <a:t>Engineering, Legal, Financial, Administration, Misc.</a:t>
            </a:r>
          </a:p>
          <a:p>
            <a:endParaRPr lang="en-US" dirty="0">
              <a:effectLst>
                <a:glow rad="127000">
                  <a:schemeClr val="bg1"/>
                </a:glow>
              </a:effectLst>
            </a:endParaRPr>
          </a:p>
          <a:p>
            <a:r>
              <a:rPr lang="en-US" dirty="0">
                <a:effectLst>
                  <a:glow rad="127000">
                    <a:schemeClr val="bg1"/>
                  </a:glow>
                </a:effectLst>
              </a:rPr>
              <a:t>Total Annual Cost</a:t>
            </a:r>
          </a:p>
          <a:p>
            <a:pPr lvl="1"/>
            <a:r>
              <a:rPr lang="en-US" dirty="0">
                <a:effectLst>
                  <a:glow rad="127000">
                    <a:schemeClr val="bg1"/>
                  </a:glow>
                </a:effectLst>
              </a:rPr>
              <a:t>Amortized Capital Cost (40 yrs. @ 5.5%)</a:t>
            </a:r>
          </a:p>
          <a:p>
            <a:pPr lvl="1"/>
            <a:r>
              <a:rPr lang="en-US" dirty="0">
                <a:effectLst>
                  <a:glow rad="127000">
                    <a:schemeClr val="bg1"/>
                  </a:glow>
                </a:effectLst>
              </a:rPr>
              <a:t>Operations and Maintenance (annual)</a:t>
            </a:r>
          </a:p>
          <a:p>
            <a:pPr lvl="1"/>
            <a:r>
              <a:rPr lang="en-US" dirty="0">
                <a:effectLst>
                  <a:glow rad="127000">
                    <a:schemeClr val="bg1"/>
                  </a:glow>
                </a:effectLst>
              </a:rPr>
              <a:t>Water Rights Mitigation (annual)</a:t>
            </a:r>
          </a:p>
          <a:p>
            <a:endParaRPr lang="en-US" dirty="0"/>
          </a:p>
        </p:txBody>
      </p:sp>
    </p:spTree>
    <p:extLst>
      <p:ext uri="{BB962C8B-B14F-4D97-AF65-F5344CB8AC3E}">
        <p14:creationId xmlns:p14="http://schemas.microsoft.com/office/powerpoint/2010/main" val="3805752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28" t="17116" r="2424" b="18057"/>
          <a:stretch/>
        </p:blipFill>
        <p:spPr>
          <a:xfrm>
            <a:off x="-1" y="694748"/>
            <a:ext cx="12192000" cy="6398115"/>
          </a:xfrm>
          <a:prstGeom prst="rect">
            <a:avLst/>
          </a:prstGeom>
        </p:spPr>
      </p:pic>
      <p:sp>
        <p:nvSpPr>
          <p:cNvPr id="2" name="Title 1"/>
          <p:cNvSpPr>
            <a:spLocks noGrp="1"/>
          </p:cNvSpPr>
          <p:nvPr>
            <p:ph type="title"/>
          </p:nvPr>
        </p:nvSpPr>
        <p:spPr>
          <a:xfrm>
            <a:off x="0" y="0"/>
            <a:ext cx="12191999" cy="694748"/>
          </a:xfrm>
          <a:solidFill>
            <a:schemeClr val="bg1"/>
          </a:solidFill>
        </p:spPr>
        <p:txBody>
          <a:bodyPr>
            <a:normAutofit fontScale="90000"/>
          </a:bodyPr>
          <a:lstStyle/>
          <a:p>
            <a:pPr algn="ctr"/>
            <a:r>
              <a:rPr lang="en-US" dirty="0">
                <a:latin typeface="+mn-lt"/>
              </a:rPr>
              <a:t>Watersheds of Existing Dams</a:t>
            </a:r>
          </a:p>
        </p:txBody>
      </p:sp>
    </p:spTree>
    <p:extLst>
      <p:ext uri="{BB962C8B-B14F-4D97-AF65-F5344CB8AC3E}">
        <p14:creationId xmlns:p14="http://schemas.microsoft.com/office/powerpoint/2010/main" val="4090269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925" t="17206" r="2393" b="20201"/>
          <a:stretch/>
        </p:blipFill>
        <p:spPr>
          <a:xfrm>
            <a:off x="-1" y="694748"/>
            <a:ext cx="12192000" cy="6163252"/>
          </a:xfrm>
          <a:prstGeom prst="rect">
            <a:avLst/>
          </a:prstGeom>
        </p:spPr>
      </p:pic>
      <p:sp>
        <p:nvSpPr>
          <p:cNvPr id="2" name="Title 1"/>
          <p:cNvSpPr>
            <a:spLocks noGrp="1"/>
          </p:cNvSpPr>
          <p:nvPr>
            <p:ph type="title"/>
          </p:nvPr>
        </p:nvSpPr>
        <p:spPr>
          <a:xfrm>
            <a:off x="0" y="0"/>
            <a:ext cx="12191999" cy="694748"/>
          </a:xfrm>
          <a:solidFill>
            <a:schemeClr val="bg1"/>
          </a:solidFill>
        </p:spPr>
        <p:txBody>
          <a:bodyPr>
            <a:normAutofit fontScale="90000"/>
          </a:bodyPr>
          <a:lstStyle/>
          <a:p>
            <a:pPr algn="ctr"/>
            <a:r>
              <a:rPr lang="en-US" dirty="0">
                <a:latin typeface="+mn-lt"/>
              </a:rPr>
              <a:t>Watersheds of Existing and Trans-Texas Proposed Dams</a:t>
            </a:r>
          </a:p>
        </p:txBody>
      </p:sp>
      <p:sp>
        <p:nvSpPr>
          <p:cNvPr id="7" name="TextBox 6"/>
          <p:cNvSpPr txBox="1"/>
          <p:nvPr/>
        </p:nvSpPr>
        <p:spPr>
          <a:xfrm>
            <a:off x="4462558" y="5119221"/>
            <a:ext cx="1059873" cy="307777"/>
          </a:xfrm>
          <a:prstGeom prst="rect">
            <a:avLst/>
          </a:prstGeom>
          <a:noFill/>
          <a:effectLst/>
        </p:spPr>
        <p:txBody>
          <a:bodyPr wrap="square" rtlCol="0">
            <a:spAutoFit/>
          </a:bodyPr>
          <a:lstStyle/>
          <a:p>
            <a:r>
              <a:rPr lang="en-US" sz="1400" b="1" dirty="0">
                <a:effectLst>
                  <a:glow rad="127000">
                    <a:schemeClr val="bg1">
                      <a:alpha val="40000"/>
                    </a:schemeClr>
                  </a:glow>
                </a:effectLst>
              </a:rPr>
              <a:t>Knippa Gap</a:t>
            </a:r>
          </a:p>
        </p:txBody>
      </p:sp>
      <p:sp>
        <p:nvSpPr>
          <p:cNvPr id="8" name="TextBox 7"/>
          <p:cNvSpPr txBox="1"/>
          <p:nvPr/>
        </p:nvSpPr>
        <p:spPr>
          <a:xfrm>
            <a:off x="6200469" y="5311594"/>
            <a:ext cx="1145902" cy="307777"/>
          </a:xfrm>
          <a:prstGeom prst="rect">
            <a:avLst/>
          </a:prstGeom>
          <a:noFill/>
          <a:effectLst>
            <a:glow rad="127000">
              <a:schemeClr val="bg1">
                <a:alpha val="40000"/>
              </a:schemeClr>
            </a:glow>
          </a:effectLst>
        </p:spPr>
        <p:txBody>
          <a:bodyPr wrap="square" rtlCol="0">
            <a:spAutoFit/>
          </a:bodyPr>
          <a:lstStyle/>
          <a:p>
            <a:r>
              <a:rPr lang="en-US" sz="1400" b="1" dirty="0" err="1">
                <a:effectLst>
                  <a:glow rad="101600">
                    <a:schemeClr val="bg1">
                      <a:alpha val="40000"/>
                    </a:schemeClr>
                  </a:glow>
                </a:effectLst>
              </a:rPr>
              <a:t>Haby’s</a:t>
            </a:r>
            <a:r>
              <a:rPr lang="en-US" sz="1400" b="1" dirty="0">
                <a:effectLst>
                  <a:glow rad="101600">
                    <a:schemeClr val="bg1">
                      <a:alpha val="40000"/>
                    </a:schemeClr>
                  </a:glow>
                </a:effectLst>
              </a:rPr>
              <a:t> Fault</a:t>
            </a:r>
          </a:p>
        </p:txBody>
      </p:sp>
      <p:cxnSp>
        <p:nvCxnSpPr>
          <p:cNvPr id="10" name="Straight Arrow Connector 9"/>
          <p:cNvCxnSpPr>
            <a:cxnSpLocks/>
            <a:stCxn id="7" idx="1"/>
          </p:cNvCxnSpPr>
          <p:nvPr/>
        </p:nvCxnSpPr>
        <p:spPr>
          <a:xfrm flipH="1">
            <a:off x="4062444" y="5273110"/>
            <a:ext cx="400114"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044605" y="5388538"/>
            <a:ext cx="207819" cy="769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36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036" t="17122" r="2309" b="20304"/>
          <a:stretch/>
        </p:blipFill>
        <p:spPr>
          <a:xfrm>
            <a:off x="9437" y="699812"/>
            <a:ext cx="12182562" cy="6158187"/>
          </a:xfrm>
          <a:prstGeom prst="rect">
            <a:avLst/>
          </a:prstGeom>
        </p:spPr>
      </p:pic>
      <p:sp>
        <p:nvSpPr>
          <p:cNvPr id="2" name="Title 1"/>
          <p:cNvSpPr>
            <a:spLocks noGrp="1"/>
          </p:cNvSpPr>
          <p:nvPr>
            <p:ph type="title"/>
          </p:nvPr>
        </p:nvSpPr>
        <p:spPr>
          <a:xfrm>
            <a:off x="0" y="0"/>
            <a:ext cx="12191999" cy="694748"/>
          </a:xfrm>
          <a:solidFill>
            <a:schemeClr val="bg1"/>
          </a:solidFill>
        </p:spPr>
        <p:txBody>
          <a:bodyPr>
            <a:normAutofit fontScale="90000"/>
          </a:bodyPr>
          <a:lstStyle/>
          <a:p>
            <a:pPr algn="ctr"/>
            <a:r>
              <a:rPr lang="en-US" dirty="0">
                <a:latin typeface="+mn-lt"/>
              </a:rPr>
              <a:t>Watersheds of Existing and Package 2c Dams</a:t>
            </a:r>
          </a:p>
        </p:txBody>
      </p:sp>
    </p:spTree>
    <p:extLst>
      <p:ext uri="{BB962C8B-B14F-4D97-AF65-F5344CB8AC3E}">
        <p14:creationId xmlns:p14="http://schemas.microsoft.com/office/powerpoint/2010/main" val="342145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20" t="20606" r="6524" b="19242"/>
          <a:stretch/>
        </p:blipFill>
        <p:spPr>
          <a:xfrm>
            <a:off x="0" y="325984"/>
            <a:ext cx="12192000" cy="6532016"/>
          </a:xfrm>
          <a:prstGeom prst="rect">
            <a:avLst/>
          </a:prstGeom>
        </p:spPr>
      </p:pic>
      <p:sp>
        <p:nvSpPr>
          <p:cNvPr id="2" name="Title 1"/>
          <p:cNvSpPr>
            <a:spLocks noGrp="1"/>
          </p:cNvSpPr>
          <p:nvPr>
            <p:ph type="title"/>
          </p:nvPr>
        </p:nvSpPr>
        <p:spPr>
          <a:xfrm>
            <a:off x="0" y="0"/>
            <a:ext cx="12192000" cy="1226140"/>
          </a:xfrm>
          <a:solidFill>
            <a:schemeClr val="bg1"/>
          </a:solidFill>
        </p:spPr>
        <p:txBody>
          <a:bodyPr>
            <a:normAutofit/>
          </a:bodyPr>
          <a:lstStyle/>
          <a:p>
            <a:pPr algn="ctr"/>
            <a:r>
              <a:rPr lang="en-US" dirty="0">
                <a:latin typeface="+mn-lt"/>
              </a:rPr>
              <a:t>Enhanced Recharge Capacity &amp; Cost:  </a:t>
            </a:r>
            <a:br>
              <a:rPr lang="en-US" dirty="0">
                <a:latin typeface="+mn-lt"/>
              </a:rPr>
            </a:br>
            <a:r>
              <a:rPr lang="en-US" sz="3600" dirty="0">
                <a:latin typeface="+mn-lt"/>
              </a:rPr>
              <a:t>Ranked by Sustained Yield (SAWS) </a:t>
            </a:r>
          </a:p>
        </p:txBody>
      </p:sp>
      <p:sp>
        <p:nvSpPr>
          <p:cNvPr id="13" name="Rectangle: Rounded Corners 12"/>
          <p:cNvSpPr/>
          <p:nvPr/>
        </p:nvSpPr>
        <p:spPr>
          <a:xfrm>
            <a:off x="633845" y="2483142"/>
            <a:ext cx="4900056" cy="385085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456860" y="2113810"/>
            <a:ext cx="1254026" cy="369332"/>
          </a:xfrm>
          <a:prstGeom prst="rect">
            <a:avLst/>
          </a:prstGeom>
          <a:noFill/>
        </p:spPr>
        <p:txBody>
          <a:bodyPr wrap="square" rtlCol="0">
            <a:spAutoFit/>
          </a:bodyPr>
          <a:lstStyle/>
          <a:p>
            <a:pPr algn="ctr"/>
            <a:r>
              <a:rPr lang="en-US" dirty="0">
                <a:solidFill>
                  <a:srgbClr val="FF0000"/>
                </a:solidFill>
              </a:rPr>
              <a:t>Package 2C</a:t>
            </a:r>
          </a:p>
        </p:txBody>
      </p:sp>
    </p:spTree>
    <p:extLst>
      <p:ext uri="{BB962C8B-B14F-4D97-AF65-F5344CB8AC3E}">
        <p14:creationId xmlns:p14="http://schemas.microsoft.com/office/powerpoint/2010/main" val="37439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289" t="19906" r="6369" b="20188"/>
          <a:stretch/>
        </p:blipFill>
        <p:spPr>
          <a:xfrm>
            <a:off x="0" y="321449"/>
            <a:ext cx="12192000" cy="6536552"/>
          </a:xfrm>
          <a:prstGeom prst="rect">
            <a:avLst/>
          </a:prstGeom>
        </p:spPr>
      </p:pic>
      <p:sp>
        <p:nvSpPr>
          <p:cNvPr id="4" name="Title 1"/>
          <p:cNvSpPr>
            <a:spLocks noGrp="1"/>
          </p:cNvSpPr>
          <p:nvPr>
            <p:ph type="title"/>
          </p:nvPr>
        </p:nvSpPr>
        <p:spPr>
          <a:xfrm>
            <a:off x="-10148" y="0"/>
            <a:ext cx="12192000" cy="1033153"/>
          </a:xfrm>
          <a:solidFill>
            <a:schemeClr val="bg1"/>
          </a:solidFill>
        </p:spPr>
        <p:txBody>
          <a:bodyPr>
            <a:normAutofit/>
          </a:bodyPr>
          <a:lstStyle/>
          <a:p>
            <a:pPr algn="ctr"/>
            <a:r>
              <a:rPr lang="en-US" sz="4000" dirty="0">
                <a:latin typeface="+mn-lt"/>
              </a:rPr>
              <a:t>Accumulated Quantity &amp; Cost (Drought Conditions)</a:t>
            </a:r>
          </a:p>
        </p:txBody>
      </p:sp>
    </p:spTree>
    <p:extLst>
      <p:ext uri="{BB962C8B-B14F-4D97-AF65-F5344CB8AC3E}">
        <p14:creationId xmlns:p14="http://schemas.microsoft.com/office/powerpoint/2010/main" val="1750201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004" y="81344"/>
            <a:ext cx="11334092" cy="6672885"/>
          </a:xfrm>
        </p:spPr>
      </p:pic>
      <p:sp>
        <p:nvSpPr>
          <p:cNvPr id="7" name="Oval 6"/>
          <p:cNvSpPr/>
          <p:nvPr/>
        </p:nvSpPr>
        <p:spPr>
          <a:xfrm rot="18068361">
            <a:off x="2170872" y="1714099"/>
            <a:ext cx="2527862" cy="81980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67546" y="679268"/>
            <a:ext cx="2755472" cy="830997"/>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Aquifer Hydraulics Response to Rainfall</a:t>
            </a:r>
          </a:p>
        </p:txBody>
      </p:sp>
      <p:sp>
        <p:nvSpPr>
          <p:cNvPr id="11" name="TextBox 10"/>
          <p:cNvSpPr txBox="1"/>
          <p:nvPr/>
        </p:nvSpPr>
        <p:spPr>
          <a:xfrm>
            <a:off x="4113786" y="3749040"/>
            <a:ext cx="392415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September 2006 – September 2007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+51 feet in 12 months</a:t>
            </a:r>
          </a:p>
        </p:txBody>
      </p:sp>
      <p:cxnSp>
        <p:nvCxnSpPr>
          <p:cNvPr id="12" name="Straight Arrow Connector 11"/>
          <p:cNvCxnSpPr/>
          <p:nvPr/>
        </p:nvCxnSpPr>
        <p:spPr>
          <a:xfrm flipH="1" flipV="1">
            <a:off x="3434803" y="2936390"/>
            <a:ext cx="760433" cy="9670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253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305" t="30454" r="6291" b="17879"/>
          <a:stretch/>
        </p:blipFill>
        <p:spPr>
          <a:xfrm>
            <a:off x="-5912" y="1199174"/>
            <a:ext cx="12197912" cy="5664458"/>
          </a:xfrm>
          <a:prstGeom prst="rect">
            <a:avLst/>
          </a:prstGeom>
        </p:spPr>
      </p:pic>
      <p:sp>
        <p:nvSpPr>
          <p:cNvPr id="2" name="TextBox 1"/>
          <p:cNvSpPr txBox="1"/>
          <p:nvPr/>
        </p:nvSpPr>
        <p:spPr>
          <a:xfrm>
            <a:off x="-5912" y="0"/>
            <a:ext cx="12197911" cy="1199174"/>
          </a:xfrm>
          <a:prstGeom prst="rect">
            <a:avLst/>
          </a:prstGeom>
          <a:solidFill>
            <a:schemeClr val="bg1"/>
          </a:solidFill>
        </p:spPr>
        <p:txBody>
          <a:bodyPr wrap="square" rtlCol="0">
            <a:spAutoFit/>
          </a:bodyPr>
          <a:lstStyle/>
          <a:p>
            <a:pPr algn="ctr"/>
            <a:r>
              <a:rPr lang="en-US" sz="4000" dirty="0"/>
              <a:t>Natural and Enhanced Recharge Project Capacities:</a:t>
            </a:r>
          </a:p>
          <a:p>
            <a:pPr algn="ctr">
              <a:lnSpc>
                <a:spcPts val="2900"/>
              </a:lnSpc>
              <a:spcBef>
                <a:spcPts val="600"/>
              </a:spcBef>
            </a:pPr>
            <a:r>
              <a:rPr lang="en-US" sz="4000" dirty="0"/>
              <a:t>  </a:t>
            </a:r>
            <a:r>
              <a:rPr lang="en-US" sz="3200" dirty="0"/>
              <a:t>Historical Mean and Drought of Record</a:t>
            </a:r>
            <a:endParaRPr lang="en-US" sz="4000" dirty="0"/>
          </a:p>
        </p:txBody>
      </p:sp>
      <p:sp>
        <p:nvSpPr>
          <p:cNvPr id="5" name="Rectangle: Rounded Corners 4"/>
          <p:cNvSpPr/>
          <p:nvPr/>
        </p:nvSpPr>
        <p:spPr>
          <a:xfrm>
            <a:off x="4301835" y="5029200"/>
            <a:ext cx="2130137" cy="140769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33923" y="4602462"/>
            <a:ext cx="1265959" cy="369332"/>
          </a:xfrm>
          <a:prstGeom prst="rect">
            <a:avLst/>
          </a:prstGeom>
          <a:noFill/>
          <a:ln>
            <a:noFill/>
          </a:ln>
        </p:spPr>
        <p:txBody>
          <a:bodyPr wrap="square" rtlCol="0">
            <a:spAutoFit/>
          </a:bodyPr>
          <a:lstStyle/>
          <a:p>
            <a:r>
              <a:rPr lang="en-US" dirty="0">
                <a:solidFill>
                  <a:srgbClr val="FF0000"/>
                </a:solidFill>
              </a:rPr>
              <a:t>Package 2c</a:t>
            </a:r>
          </a:p>
        </p:txBody>
      </p:sp>
    </p:spTree>
    <p:extLst>
      <p:ext uri="{BB962C8B-B14F-4D97-AF65-F5344CB8AC3E}">
        <p14:creationId xmlns:p14="http://schemas.microsoft.com/office/powerpoint/2010/main" val="38561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380" t="9631" r="4416" b="19091"/>
          <a:stretch/>
        </p:blipFill>
        <p:spPr>
          <a:xfrm>
            <a:off x="1708087" y="791056"/>
            <a:ext cx="9740556" cy="6066944"/>
          </a:xfrm>
          <a:prstGeom prst="rect">
            <a:avLst/>
          </a:prstGeom>
        </p:spPr>
      </p:pic>
      <p:sp>
        <p:nvSpPr>
          <p:cNvPr id="2" name="Title 1"/>
          <p:cNvSpPr>
            <a:spLocks noGrp="1"/>
          </p:cNvSpPr>
          <p:nvPr>
            <p:ph type="title"/>
          </p:nvPr>
        </p:nvSpPr>
        <p:spPr>
          <a:xfrm>
            <a:off x="649919" y="116551"/>
            <a:ext cx="11031245" cy="771217"/>
          </a:xfrm>
        </p:spPr>
        <p:txBody>
          <a:bodyPr>
            <a:normAutofit/>
          </a:bodyPr>
          <a:lstStyle/>
          <a:p>
            <a:r>
              <a:rPr lang="en-US" u="sng" dirty="0">
                <a:latin typeface="+mn-lt"/>
              </a:rPr>
              <a:t>Recharge:</a:t>
            </a:r>
            <a:r>
              <a:rPr lang="en-US" dirty="0">
                <a:latin typeface="+mn-lt"/>
              </a:rPr>
              <a:t>  </a:t>
            </a:r>
            <a:r>
              <a:rPr lang="en-US" sz="2800" dirty="0">
                <a:latin typeface="+mn-lt"/>
              </a:rPr>
              <a:t>Performance During Drought of Record (1947-1956)</a:t>
            </a:r>
            <a:endParaRPr lang="en-US" dirty="0">
              <a:latin typeface="+mn-lt"/>
            </a:endParaRPr>
          </a:p>
        </p:txBody>
      </p:sp>
      <p:sp>
        <p:nvSpPr>
          <p:cNvPr id="5" name="Rounded Rectangle 4"/>
          <p:cNvSpPr/>
          <p:nvPr/>
        </p:nvSpPr>
        <p:spPr>
          <a:xfrm>
            <a:off x="5082163" y="3412858"/>
            <a:ext cx="1412155" cy="23748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Curved Left 2"/>
          <p:cNvSpPr/>
          <p:nvPr/>
        </p:nvSpPr>
        <p:spPr>
          <a:xfrm rot="16200000">
            <a:off x="5628106" y="2514277"/>
            <a:ext cx="320271" cy="1412154"/>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TextBox 5"/>
          <p:cNvSpPr txBox="1"/>
          <p:nvPr/>
        </p:nvSpPr>
        <p:spPr>
          <a:xfrm>
            <a:off x="5183347" y="2229221"/>
            <a:ext cx="1209785" cy="830997"/>
          </a:xfrm>
          <a:prstGeom prst="rect">
            <a:avLst/>
          </a:prstGeom>
          <a:noFill/>
        </p:spPr>
        <p:txBody>
          <a:bodyPr wrap="square" rtlCol="0">
            <a:spAutoFit/>
          </a:bodyPr>
          <a:lstStyle/>
          <a:p>
            <a:pPr algn="ctr"/>
            <a:r>
              <a:rPr lang="en-US" sz="1600" b="1" dirty="0">
                <a:solidFill>
                  <a:srgbClr val="FF0000"/>
                </a:solidFill>
              </a:rPr>
              <a:t>10 Year Drought of Record</a:t>
            </a:r>
          </a:p>
        </p:txBody>
      </p:sp>
      <p:sp>
        <p:nvSpPr>
          <p:cNvPr id="7" name="TextBox 6"/>
          <p:cNvSpPr txBox="1"/>
          <p:nvPr/>
        </p:nvSpPr>
        <p:spPr>
          <a:xfrm>
            <a:off x="1662069" y="6193485"/>
            <a:ext cx="3420094" cy="646331"/>
          </a:xfrm>
          <a:prstGeom prst="rect">
            <a:avLst/>
          </a:prstGeom>
          <a:noFill/>
        </p:spPr>
        <p:txBody>
          <a:bodyPr wrap="square" rtlCol="0">
            <a:spAutoFit/>
          </a:bodyPr>
          <a:lstStyle/>
          <a:p>
            <a:r>
              <a:rPr lang="en-US" b="1" dirty="0"/>
              <a:t>Lower Frio Creek Project – 1994 (HDR)</a:t>
            </a:r>
          </a:p>
        </p:txBody>
      </p:sp>
      <p:sp>
        <p:nvSpPr>
          <p:cNvPr id="9" name="Rounded Rectangle 4"/>
          <p:cNvSpPr/>
          <p:nvPr/>
        </p:nvSpPr>
        <p:spPr>
          <a:xfrm>
            <a:off x="1686297" y="6193485"/>
            <a:ext cx="3395866" cy="3693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7555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65" y="0"/>
            <a:ext cx="11575469" cy="914400"/>
          </a:xfrm>
        </p:spPr>
        <p:txBody>
          <a:bodyPr>
            <a:noAutofit/>
          </a:bodyPr>
          <a:lstStyle/>
          <a:p>
            <a:r>
              <a:rPr lang="en-US" dirty="0">
                <a:latin typeface="+mn-lt"/>
              </a:rPr>
              <a:t>Recharge Project Feasibility:  </a:t>
            </a:r>
            <a:r>
              <a:rPr lang="en-US" sz="4000" dirty="0">
                <a:latin typeface="MV Boli" panose="02000500030200090000" pitchFamily="2" charset="0"/>
                <a:cs typeface="MV Boli" panose="02000500030200090000" pitchFamily="2" charset="0"/>
              </a:rPr>
              <a:t>Risk Analysis</a:t>
            </a:r>
            <a:endParaRPr lang="en-US" dirty="0">
              <a:latin typeface="MV Boli" panose="02000500030200090000" pitchFamily="2" charset="0"/>
              <a:cs typeface="MV Boli" panose="02000500030200090000" pitchFamily="2" charset="0"/>
            </a:endParaRPr>
          </a:p>
        </p:txBody>
      </p:sp>
      <p:sp>
        <p:nvSpPr>
          <p:cNvPr id="3" name="Content Placeholder 2"/>
          <p:cNvSpPr>
            <a:spLocks noGrp="1"/>
          </p:cNvSpPr>
          <p:nvPr>
            <p:ph idx="1"/>
          </p:nvPr>
        </p:nvSpPr>
        <p:spPr>
          <a:xfrm>
            <a:off x="150662" y="1306056"/>
            <a:ext cx="11804073" cy="5207330"/>
          </a:xfrm>
        </p:spPr>
        <p:txBody>
          <a:bodyPr>
            <a:normAutofit fontScale="92500" lnSpcReduction="10000"/>
          </a:bodyPr>
          <a:lstStyle/>
          <a:p>
            <a:pPr>
              <a:spcAft>
                <a:spcPts val="600"/>
              </a:spcAft>
            </a:pPr>
            <a:r>
              <a:rPr lang="en-US" dirty="0"/>
              <a:t>Approval/Implementation</a:t>
            </a:r>
          </a:p>
          <a:p>
            <a:pPr lvl="1">
              <a:spcAft>
                <a:spcPts val="600"/>
              </a:spcAft>
            </a:pPr>
            <a:r>
              <a:rPr lang="en-US" dirty="0"/>
              <a:t>Large investment/Long duration:					10-25 </a:t>
            </a:r>
            <a:r>
              <a:rPr lang="en-US" dirty="0" err="1"/>
              <a:t>yrs</a:t>
            </a:r>
            <a:r>
              <a:rPr lang="en-US" dirty="0"/>
              <a:t>, 15-20% of cost</a:t>
            </a:r>
          </a:p>
          <a:p>
            <a:pPr lvl="1">
              <a:spcAft>
                <a:spcPts val="600"/>
              </a:spcAft>
            </a:pPr>
            <a:r>
              <a:rPr lang="en-US" dirty="0"/>
              <a:t>Water Rights/Environmental impact mitigation:			Regional support required</a:t>
            </a:r>
          </a:p>
          <a:p>
            <a:pPr lvl="1">
              <a:spcAft>
                <a:spcPts val="600"/>
              </a:spcAft>
            </a:pPr>
            <a:r>
              <a:rPr lang="en-US" dirty="0"/>
              <a:t>Strong, organized opposition:					Political will</a:t>
            </a:r>
          </a:p>
          <a:p>
            <a:pPr>
              <a:spcBef>
                <a:spcPts val="1800"/>
              </a:spcBef>
              <a:spcAft>
                <a:spcPts val="600"/>
              </a:spcAft>
            </a:pPr>
            <a:r>
              <a:rPr lang="en-US" dirty="0"/>
              <a:t>Technical Function</a:t>
            </a:r>
          </a:p>
          <a:p>
            <a:pPr lvl="1">
              <a:spcAft>
                <a:spcPts val="600"/>
              </a:spcAft>
            </a:pPr>
            <a:r>
              <a:rPr lang="en-US" dirty="0"/>
              <a:t>Uncertainty of enhanced recharge volume:		  	8,500 acft/yr, highly variable</a:t>
            </a:r>
          </a:p>
          <a:p>
            <a:pPr lvl="1">
              <a:spcAft>
                <a:spcPts val="600"/>
              </a:spcAft>
            </a:pPr>
            <a:r>
              <a:rPr lang="en-US" dirty="0"/>
              <a:t>Uncertainty of recoverable amount/duration:			20% - 50%, estimated</a:t>
            </a:r>
          </a:p>
          <a:p>
            <a:pPr lvl="1">
              <a:spcAft>
                <a:spcPts val="600"/>
              </a:spcAft>
            </a:pPr>
            <a:r>
              <a:rPr lang="en-US" dirty="0"/>
              <a:t>Sedimentation concern at dam sites:				Collects non-point pollution</a:t>
            </a:r>
          </a:p>
          <a:p>
            <a:pPr>
              <a:spcBef>
                <a:spcPts val="1800"/>
              </a:spcBef>
              <a:spcAft>
                <a:spcPts val="600"/>
              </a:spcAft>
            </a:pPr>
            <a:r>
              <a:rPr lang="en-US" dirty="0"/>
              <a:t>Economic Viability</a:t>
            </a:r>
          </a:p>
          <a:p>
            <a:pPr lvl="1">
              <a:spcAft>
                <a:spcPts val="600"/>
              </a:spcAft>
            </a:pPr>
            <a:r>
              <a:rPr lang="en-US" dirty="0"/>
              <a:t>Activating recharge “credits” is uncertain:				New/Subjective process</a:t>
            </a:r>
          </a:p>
          <a:p>
            <a:pPr lvl="1">
              <a:spcAft>
                <a:spcPts val="600"/>
              </a:spcAft>
            </a:pPr>
            <a:r>
              <a:rPr lang="en-US" dirty="0"/>
              <a:t>Project funding assistance unlikely:				$12M/yr (2013 $)</a:t>
            </a:r>
          </a:p>
          <a:p>
            <a:pPr marL="457200" lvl="1" indent="0">
              <a:spcAft>
                <a:spcPts val="600"/>
              </a:spcAft>
              <a:buNone/>
            </a:pPr>
            <a:endParaRPr lang="en-US" dirty="0"/>
          </a:p>
          <a:p>
            <a:pPr marL="0" indent="0">
              <a:buNone/>
            </a:pPr>
            <a:endParaRPr lang="en-US" dirty="0"/>
          </a:p>
        </p:txBody>
      </p:sp>
      <p:pic>
        <p:nvPicPr>
          <p:cNvPr id="4" name="Picture 3"/>
          <p:cNvPicPr>
            <a:picLocks noChangeAspect="1"/>
          </p:cNvPicPr>
          <p:nvPr/>
        </p:nvPicPr>
        <p:blipFill rotWithShape="1">
          <a:blip r:embed="rId3"/>
          <a:srcRect t="12879" b="26580"/>
          <a:stretch/>
        </p:blipFill>
        <p:spPr>
          <a:xfrm>
            <a:off x="6819207" y="1908133"/>
            <a:ext cx="1377425" cy="699200"/>
          </a:xfrm>
          <a:prstGeom prst="rect">
            <a:avLst/>
          </a:prstGeom>
          <a:solidFill>
            <a:srgbClr val="000000">
              <a:alpha val="1961"/>
            </a:srgbClr>
          </a:solidFill>
        </p:spPr>
      </p:pic>
      <p:pic>
        <p:nvPicPr>
          <p:cNvPr id="5" name="Picture 4"/>
          <p:cNvPicPr>
            <a:picLocks noChangeAspect="1"/>
          </p:cNvPicPr>
          <p:nvPr/>
        </p:nvPicPr>
        <p:blipFill rotWithShape="1">
          <a:blip r:embed="rId3"/>
          <a:srcRect t="12879" b="26580"/>
          <a:stretch/>
        </p:blipFill>
        <p:spPr>
          <a:xfrm>
            <a:off x="6819207" y="3771653"/>
            <a:ext cx="1377425" cy="699200"/>
          </a:xfrm>
          <a:prstGeom prst="rect">
            <a:avLst/>
          </a:prstGeom>
          <a:solidFill>
            <a:srgbClr val="000000">
              <a:alpha val="1961"/>
            </a:srgbClr>
          </a:solidFill>
        </p:spPr>
      </p:pic>
      <p:pic>
        <p:nvPicPr>
          <p:cNvPr id="6" name="Picture 5"/>
          <p:cNvPicPr>
            <a:picLocks noChangeAspect="1"/>
          </p:cNvPicPr>
          <p:nvPr/>
        </p:nvPicPr>
        <p:blipFill rotWithShape="1">
          <a:blip r:embed="rId3"/>
          <a:srcRect t="12879" b="26580"/>
          <a:stretch/>
        </p:blipFill>
        <p:spPr>
          <a:xfrm>
            <a:off x="6819207" y="5502459"/>
            <a:ext cx="1377425" cy="699200"/>
          </a:xfrm>
          <a:prstGeom prst="rect">
            <a:avLst/>
          </a:prstGeom>
          <a:solidFill>
            <a:srgbClr val="000000">
              <a:alpha val="1961"/>
            </a:srgbClr>
          </a:solidFill>
        </p:spPr>
      </p:pic>
    </p:spTree>
    <p:extLst>
      <p:ext uri="{BB962C8B-B14F-4D97-AF65-F5344CB8AC3E}">
        <p14:creationId xmlns:p14="http://schemas.microsoft.com/office/powerpoint/2010/main" val="30544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6733309" y="2930236"/>
            <a:ext cx="3480955" cy="10287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518" y="11834"/>
            <a:ext cx="11248008" cy="788265"/>
          </a:xfrm>
        </p:spPr>
        <p:txBody>
          <a:bodyPr>
            <a:normAutofit/>
          </a:bodyPr>
          <a:lstStyle/>
          <a:p>
            <a:r>
              <a:rPr lang="en-US" dirty="0">
                <a:latin typeface="+mn-lt"/>
              </a:rPr>
              <a:t>Optimizing Beneficial Use - Storage</a:t>
            </a:r>
          </a:p>
        </p:txBody>
      </p:sp>
      <p:sp>
        <p:nvSpPr>
          <p:cNvPr id="3" name="Content Placeholder 2"/>
          <p:cNvSpPr>
            <a:spLocks noGrp="1"/>
          </p:cNvSpPr>
          <p:nvPr>
            <p:ph idx="1"/>
          </p:nvPr>
        </p:nvSpPr>
        <p:spPr>
          <a:xfrm>
            <a:off x="5990309" y="758534"/>
            <a:ext cx="6012447" cy="6057901"/>
          </a:xfrm>
          <a:ln w="12700">
            <a:solidFill>
              <a:srgbClr val="0070C0"/>
            </a:solidFill>
          </a:ln>
          <a:scene3d>
            <a:camera prst="orthographicFront">
              <a:rot lat="600000" lon="0" rev="0"/>
            </a:camera>
            <a:lightRig rig="threePt" dir="t"/>
          </a:scene3d>
        </p:spPr>
        <p:txBody>
          <a:bodyPr>
            <a:normAutofit fontScale="85000" lnSpcReduction="20000"/>
          </a:bodyPr>
          <a:lstStyle/>
          <a:p>
            <a:pPr marL="0" indent="0" algn="ctr">
              <a:lnSpc>
                <a:spcPct val="120000"/>
              </a:lnSpc>
              <a:spcBef>
                <a:spcPts val="1200"/>
              </a:spcBef>
              <a:spcAft>
                <a:spcPts val="1200"/>
              </a:spcAft>
              <a:buNone/>
            </a:pPr>
            <a:r>
              <a:rPr lang="en-US" sz="3000" u="sng" dirty="0">
                <a:latin typeface="MV Boli" panose="02000500030200090000" pitchFamily="2" charset="0"/>
                <a:cs typeface="MV Boli" panose="02000500030200090000" pitchFamily="2" charset="0"/>
              </a:rPr>
              <a:t>Water Quantity</a:t>
            </a:r>
          </a:p>
          <a:p>
            <a:pPr marL="457200" indent="-457200"/>
            <a:r>
              <a:rPr lang="en-US" sz="2400" dirty="0">
                <a:latin typeface="MV Boli" panose="02000500030200090000" pitchFamily="2" charset="0"/>
                <a:cs typeface="MV Boli" panose="02000500030200090000" pitchFamily="2" charset="0"/>
              </a:rPr>
              <a:t>Recharge</a:t>
            </a:r>
          </a:p>
          <a:p>
            <a:pPr marL="804672" lvl="1" indent="-347472"/>
            <a:r>
              <a:rPr lang="en-US" sz="2000" dirty="0"/>
              <a:t>Un-captured surface water leaving the EARZ</a:t>
            </a:r>
          </a:p>
          <a:p>
            <a:pPr marL="804672" lvl="1" indent="-347472"/>
            <a:r>
              <a:rPr lang="en-US" sz="2000" dirty="0"/>
              <a:t>Precipitation Enhancement*</a:t>
            </a:r>
          </a:p>
          <a:p>
            <a:pPr marL="804672" lvl="1" indent="-347472">
              <a:spcAft>
                <a:spcPts val="1200"/>
              </a:spcAft>
            </a:pPr>
            <a:r>
              <a:rPr lang="en-US" sz="2000" dirty="0"/>
              <a:t>Protect natural recharge rates</a:t>
            </a:r>
          </a:p>
          <a:p>
            <a:pPr marL="457200" indent="-457200"/>
            <a:r>
              <a:rPr lang="en-US" sz="2400" dirty="0">
                <a:latin typeface="MV Boli" panose="02000500030200090000" pitchFamily="2" charset="0"/>
                <a:cs typeface="MV Boli" panose="02000500030200090000" pitchFamily="2" charset="0"/>
              </a:rPr>
              <a:t>Storage</a:t>
            </a:r>
            <a:endParaRPr lang="en-US" sz="2000" dirty="0"/>
          </a:p>
          <a:p>
            <a:pPr marL="800100" lvl="1" indent="-342900"/>
            <a:r>
              <a:rPr lang="en-US" sz="2100" b="1" dirty="0"/>
              <a:t>Aquifer Storage Recovery (ASRs)</a:t>
            </a:r>
          </a:p>
          <a:p>
            <a:pPr marL="800100" lvl="1" indent="-342900"/>
            <a:r>
              <a:rPr lang="en-US" sz="2100" b="1" dirty="0"/>
              <a:t>Off-Channel Reservoirs</a:t>
            </a:r>
          </a:p>
          <a:p>
            <a:pPr marL="800100" lvl="1" indent="-342900"/>
            <a:r>
              <a:rPr lang="en-US" sz="2100" b="1" dirty="0"/>
              <a:t>Recirculation and Recharge*</a:t>
            </a:r>
          </a:p>
          <a:p>
            <a:pPr marL="800100" lvl="1" indent="-342900">
              <a:spcAft>
                <a:spcPts val="1200"/>
              </a:spcAft>
            </a:pPr>
            <a:r>
              <a:rPr lang="en-US" sz="2100" b="1" dirty="0"/>
              <a:t>Rainwater Harvesting*</a:t>
            </a:r>
          </a:p>
          <a:p>
            <a:pPr marL="342900" indent="-342900"/>
            <a:r>
              <a:rPr lang="en-US" sz="2400" dirty="0">
                <a:latin typeface="MV Boli" panose="02000500030200090000" pitchFamily="2" charset="0"/>
                <a:cs typeface="MV Boli" panose="02000500030200090000" pitchFamily="2" charset="0"/>
              </a:rPr>
              <a:t>Management</a:t>
            </a:r>
          </a:p>
          <a:p>
            <a:pPr marL="800100" lvl="1" indent="-342900"/>
            <a:r>
              <a:rPr lang="en-US" sz="2000" dirty="0">
                <a:cs typeface="MV Boli" panose="02000500030200090000" pitchFamily="2" charset="0"/>
              </a:rPr>
              <a:t>EAHCP</a:t>
            </a:r>
          </a:p>
          <a:p>
            <a:pPr marL="800100" lvl="1" indent="-342900">
              <a:spcAft>
                <a:spcPts val="1200"/>
              </a:spcAft>
            </a:pPr>
            <a:r>
              <a:rPr lang="en-US" sz="2000" dirty="0">
                <a:cs typeface="MV Boli" panose="02000500030200090000" pitchFamily="2" charset="0"/>
              </a:rPr>
              <a:t>Edwards Transfers</a:t>
            </a:r>
          </a:p>
          <a:p>
            <a:pPr marL="342900" indent="-342900"/>
            <a:r>
              <a:rPr lang="en-US" sz="2400" dirty="0">
                <a:latin typeface="MV Boli" panose="02000500030200090000" pitchFamily="2" charset="0"/>
                <a:cs typeface="MV Boli" panose="02000500030200090000" pitchFamily="2" charset="0"/>
              </a:rPr>
              <a:t>Other</a:t>
            </a:r>
          </a:p>
          <a:p>
            <a:pPr marL="800100" lvl="1" indent="-342900"/>
            <a:r>
              <a:rPr lang="en-US" sz="2000" dirty="0">
                <a:cs typeface="MV Boli" panose="02000500030200090000" pitchFamily="2" charset="0"/>
              </a:rPr>
              <a:t>Edwards Desalination</a:t>
            </a:r>
          </a:p>
          <a:p>
            <a:pPr marL="800100" lvl="1" indent="-342900">
              <a:spcAft>
                <a:spcPts val="1200"/>
              </a:spcAft>
            </a:pPr>
            <a:r>
              <a:rPr lang="en-US" sz="2000" dirty="0">
                <a:cs typeface="MV Boli" panose="02000500030200090000" pitchFamily="2" charset="0"/>
              </a:rPr>
              <a:t>Water Reuse</a:t>
            </a:r>
          </a:p>
          <a:p>
            <a:pPr marL="457200" lvl="1" indent="0">
              <a:buNone/>
            </a:pPr>
            <a:r>
              <a:rPr lang="en-US" sz="1900" dirty="0">
                <a:cs typeface="MV Boli" panose="02000500030200090000" pitchFamily="2" charset="0"/>
              </a:rPr>
              <a:t>*</a:t>
            </a:r>
            <a:r>
              <a:rPr lang="en-US" sz="1700" dirty="0">
                <a:cs typeface="MV Boli" panose="02000500030200090000" pitchFamily="2" charset="0"/>
              </a:rPr>
              <a:t> Requires further analysis to determine if practice contributes to firm yield</a:t>
            </a:r>
            <a:endParaRPr lang="en-US" sz="2600" dirty="0">
              <a:cs typeface="MV Boli" panose="02000500030200090000" pitchFamily="2" charset="0"/>
            </a:endParaRPr>
          </a:p>
        </p:txBody>
      </p:sp>
      <p:sp>
        <p:nvSpPr>
          <p:cNvPr id="7" name="TextBox 6"/>
          <p:cNvSpPr txBox="1"/>
          <p:nvPr/>
        </p:nvSpPr>
        <p:spPr>
          <a:xfrm>
            <a:off x="436518" y="800099"/>
            <a:ext cx="4974531" cy="4388381"/>
          </a:xfrm>
          <a:prstGeom prst="rect">
            <a:avLst/>
          </a:prstGeom>
          <a:noFill/>
          <a:ln w="12700">
            <a:solidFill>
              <a:srgbClr val="0070C0"/>
            </a:solidFill>
          </a:ln>
        </p:spPr>
        <p:txBody>
          <a:bodyPr wrap="square" rtlCol="0">
            <a:spAutoFit/>
          </a:bodyPr>
          <a:lstStyle/>
          <a:p>
            <a:pPr marL="342900" indent="-342900" algn="ctr">
              <a:spcAft>
                <a:spcPts val="1200"/>
              </a:spcAft>
            </a:pPr>
            <a:r>
              <a:rPr lang="en-US" sz="2600" u="sng" dirty="0">
                <a:latin typeface="MV Boli" panose="02000500030200090000" pitchFamily="2" charset="0"/>
                <a:cs typeface="MV Boli" panose="02000500030200090000" pitchFamily="2" charset="0"/>
              </a:rPr>
              <a:t>Water Quality</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Groundwater</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Well canvassing program</a:t>
            </a:r>
          </a:p>
          <a:p>
            <a:pPr marL="804672" lvl="1" indent="-347472">
              <a:lnSpc>
                <a:spcPct val="70000"/>
              </a:lnSpc>
              <a:spcBef>
                <a:spcPts val="500"/>
              </a:spcBef>
              <a:spcAft>
                <a:spcPts val="1200"/>
              </a:spcAft>
              <a:buFont typeface="Arial" panose="020B0604020202020204" pitchFamily="34" charset="0"/>
              <a:buChar char="•"/>
            </a:pPr>
            <a:r>
              <a:rPr lang="en-US" sz="1700" dirty="0">
                <a:cs typeface="MV Boli" panose="02000500030200090000" pitchFamily="2" charset="0"/>
              </a:rPr>
              <a:t>Abandoned Well Plugging Initiative</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Recharge Water</a:t>
            </a:r>
          </a:p>
          <a:p>
            <a:pPr marL="804672" lvl="1" indent="-347472">
              <a:lnSpc>
                <a:spcPct val="70000"/>
              </a:lnSpc>
              <a:spcBef>
                <a:spcPts val="500"/>
              </a:spcBef>
              <a:buFont typeface="Arial" panose="020B0604020202020204" pitchFamily="34" charset="0"/>
              <a:buChar char="•"/>
            </a:pPr>
            <a:r>
              <a:rPr lang="en-US" sz="1700" dirty="0"/>
              <a:t>Regulated material storage/handling</a:t>
            </a:r>
          </a:p>
          <a:p>
            <a:pPr marL="804672" lvl="1" indent="-347472">
              <a:lnSpc>
                <a:spcPct val="70000"/>
              </a:lnSpc>
              <a:spcBef>
                <a:spcPts val="500"/>
              </a:spcBef>
              <a:buFont typeface="Arial" panose="020B0604020202020204" pitchFamily="34" charset="0"/>
              <a:buChar char="•"/>
            </a:pPr>
            <a:r>
              <a:rPr lang="en-US" sz="1700" dirty="0"/>
              <a:t>Conservation Easements (COSA EAPP)</a:t>
            </a:r>
          </a:p>
          <a:p>
            <a:pPr marL="804672" lvl="1" indent="-347472">
              <a:lnSpc>
                <a:spcPct val="70000"/>
              </a:lnSpc>
              <a:spcBef>
                <a:spcPts val="500"/>
              </a:spcBef>
              <a:buFont typeface="Arial" panose="020B0604020202020204" pitchFamily="34" charset="0"/>
              <a:buChar char="•"/>
            </a:pPr>
            <a:r>
              <a:rPr lang="en-US" sz="1700" dirty="0"/>
              <a:t>Urban BMPs (TCEQ WPAP)</a:t>
            </a:r>
          </a:p>
          <a:p>
            <a:pPr marL="804672" lvl="1" indent="-347472">
              <a:lnSpc>
                <a:spcPct val="70000"/>
              </a:lnSpc>
              <a:spcBef>
                <a:spcPts val="500"/>
              </a:spcBef>
              <a:buFont typeface="Arial" panose="020B0604020202020204" pitchFamily="34" charset="0"/>
              <a:buChar char="•"/>
            </a:pPr>
            <a:r>
              <a:rPr lang="en-US" sz="1700" dirty="0"/>
              <a:t>Agriculture BMPs (EA SRC)</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First Responder Training</a:t>
            </a:r>
          </a:p>
          <a:p>
            <a:pPr marL="347472" indent="-347472">
              <a:lnSpc>
                <a:spcPct val="70000"/>
              </a:lnSpc>
              <a:spcBef>
                <a:spcPts val="12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Research</a:t>
            </a:r>
          </a:p>
          <a:p>
            <a:pPr marL="804672" lvl="1" indent="-347472">
              <a:lnSpc>
                <a:spcPct val="70000"/>
              </a:lnSpc>
              <a:spcBef>
                <a:spcPts val="500"/>
              </a:spcBef>
              <a:buFont typeface="Arial" panose="020B0604020202020204" pitchFamily="34" charset="0"/>
              <a:buChar char="•"/>
            </a:pPr>
            <a:r>
              <a:rPr lang="en-US" sz="1700" dirty="0"/>
              <a:t>Vulnerability Study (EAA)</a:t>
            </a:r>
          </a:p>
          <a:p>
            <a:pPr marL="804672" lvl="1" indent="-347472">
              <a:lnSpc>
                <a:spcPct val="70000"/>
              </a:lnSpc>
              <a:spcBef>
                <a:spcPts val="500"/>
              </a:spcBef>
              <a:buFont typeface="Arial" panose="020B0604020202020204" pitchFamily="34" charset="0"/>
              <a:buChar char="•"/>
            </a:pPr>
            <a:r>
              <a:rPr lang="en-US" sz="1700" dirty="0"/>
              <a:t>Urban BMP Effectiveness Studies (COSA Proposition 1 funding)</a:t>
            </a:r>
          </a:p>
        </p:txBody>
      </p:sp>
      <p:sp>
        <p:nvSpPr>
          <p:cNvPr id="5" name="Arrow: Left-Right 4"/>
          <p:cNvSpPr/>
          <p:nvPr/>
        </p:nvSpPr>
        <p:spPr>
          <a:xfrm>
            <a:off x="5303253" y="2359196"/>
            <a:ext cx="744256" cy="4359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277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6BAA525-ED4B-47BC-9F90-B10328C2AB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16"/>
          <a:stretch/>
        </p:blipFill>
        <p:spPr>
          <a:xfrm>
            <a:off x="8101702" y="1920061"/>
            <a:ext cx="3155363" cy="1136636"/>
          </a:xfrm>
          <a:prstGeom prst="rect">
            <a:avLst/>
          </a:prstGeom>
        </p:spPr>
      </p:pic>
      <p:pic>
        <p:nvPicPr>
          <p:cNvPr id="5" name="Picture 4">
            <a:extLst>
              <a:ext uri="{FF2B5EF4-FFF2-40B4-BE49-F238E27FC236}">
                <a16:creationId xmlns:a16="http://schemas.microsoft.com/office/drawing/2014/main" id="{E87450D1-B4AA-443C-99F6-278554F9B802}"/>
              </a:ext>
            </a:extLst>
          </p:cNvPr>
          <p:cNvPicPr>
            <a:picLocks noChangeAspect="1"/>
          </p:cNvPicPr>
          <p:nvPr/>
        </p:nvPicPr>
        <p:blipFill rotWithShape="1">
          <a:blip r:embed="rId4">
            <a:extLst>
              <a:ext uri="{28A0092B-C50C-407E-A947-70E740481C1C}">
                <a14:useLocalDpi xmlns:a14="http://schemas.microsoft.com/office/drawing/2010/main" val="0"/>
              </a:ext>
            </a:extLst>
          </a:blip>
          <a:srcRect l="16866" t="16261" r="24166" b="23008"/>
          <a:stretch/>
        </p:blipFill>
        <p:spPr>
          <a:xfrm>
            <a:off x="8130853" y="3072318"/>
            <a:ext cx="3155364" cy="3238314"/>
          </a:xfrm>
          <a:prstGeom prst="rect">
            <a:avLst/>
          </a:prstGeom>
        </p:spPr>
      </p:pic>
      <p:sp>
        <p:nvSpPr>
          <p:cNvPr id="2" name="Title 1"/>
          <p:cNvSpPr>
            <a:spLocks noGrp="1"/>
          </p:cNvSpPr>
          <p:nvPr>
            <p:ph type="title"/>
          </p:nvPr>
        </p:nvSpPr>
        <p:spPr>
          <a:xfrm>
            <a:off x="560704" y="158382"/>
            <a:ext cx="11097732" cy="822077"/>
          </a:xfrm>
        </p:spPr>
        <p:txBody>
          <a:bodyPr>
            <a:normAutofit/>
          </a:bodyPr>
          <a:lstStyle/>
          <a:p>
            <a:r>
              <a:rPr lang="en-US" dirty="0">
                <a:latin typeface="+mn-lt"/>
              </a:rPr>
              <a:t>Water Quantity – Aquifer Storage vs. Springflow</a:t>
            </a:r>
          </a:p>
        </p:txBody>
      </p:sp>
      <p:sp>
        <p:nvSpPr>
          <p:cNvPr id="6" name="TextBox 5"/>
          <p:cNvSpPr txBox="1"/>
          <p:nvPr/>
        </p:nvSpPr>
        <p:spPr>
          <a:xfrm>
            <a:off x="9307422" y="4351116"/>
            <a:ext cx="1617234" cy="369332"/>
          </a:xfrm>
          <a:prstGeom prst="rect">
            <a:avLst/>
          </a:prstGeom>
          <a:noFill/>
          <a:effectLst>
            <a:glow rad="63500">
              <a:schemeClr val="accent1">
                <a:alpha val="40000"/>
              </a:schemeClr>
            </a:glow>
          </a:effectLst>
        </p:spPr>
        <p:txBody>
          <a:bodyPr wrap="square" rtlCol="0">
            <a:spAutoFit/>
          </a:bodyPr>
          <a:lstStyle/>
          <a:p>
            <a:r>
              <a:rPr lang="en-US" dirty="0">
                <a:effectLst>
                  <a:glow rad="139700">
                    <a:schemeClr val="bg1">
                      <a:alpha val="72000"/>
                    </a:schemeClr>
                  </a:glow>
                </a:effectLst>
              </a:rPr>
              <a:t>2 M acft</a:t>
            </a:r>
          </a:p>
        </p:txBody>
      </p:sp>
      <p:sp>
        <p:nvSpPr>
          <p:cNvPr id="7" name="TextBox 6"/>
          <p:cNvSpPr txBox="1"/>
          <p:nvPr/>
        </p:nvSpPr>
        <p:spPr>
          <a:xfrm>
            <a:off x="6640491" y="2754226"/>
            <a:ext cx="1645920" cy="369332"/>
          </a:xfrm>
          <a:prstGeom prst="rect">
            <a:avLst/>
          </a:prstGeom>
          <a:noFill/>
        </p:spPr>
        <p:txBody>
          <a:bodyPr wrap="square" rtlCol="0">
            <a:spAutoFit/>
          </a:bodyPr>
          <a:lstStyle/>
          <a:p>
            <a:r>
              <a:rPr lang="en-US" dirty="0"/>
              <a:t>Full &gt; 700 MSL</a:t>
            </a:r>
          </a:p>
        </p:txBody>
      </p:sp>
      <p:sp>
        <p:nvSpPr>
          <p:cNvPr id="8" name="TextBox 7"/>
          <p:cNvSpPr txBox="1"/>
          <p:nvPr/>
        </p:nvSpPr>
        <p:spPr>
          <a:xfrm>
            <a:off x="6288765" y="4577592"/>
            <a:ext cx="2139875" cy="369332"/>
          </a:xfrm>
          <a:prstGeom prst="rect">
            <a:avLst/>
          </a:prstGeom>
          <a:noFill/>
        </p:spPr>
        <p:txBody>
          <a:bodyPr wrap="square" rtlCol="0">
            <a:spAutoFit/>
          </a:bodyPr>
          <a:lstStyle/>
          <a:p>
            <a:r>
              <a:rPr lang="en-US" dirty="0"/>
              <a:t>Stage 3 = 640 MSL</a:t>
            </a:r>
          </a:p>
        </p:txBody>
      </p:sp>
      <p:cxnSp>
        <p:nvCxnSpPr>
          <p:cNvPr id="13" name="Straight Connector 12"/>
          <p:cNvCxnSpPr/>
          <p:nvPr/>
        </p:nvCxnSpPr>
        <p:spPr>
          <a:xfrm flipV="1">
            <a:off x="6480598" y="4870059"/>
            <a:ext cx="5076313" cy="122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1" idx="1"/>
          </p:cNvCxnSpPr>
          <p:nvPr/>
        </p:nvCxnSpPr>
        <p:spPr>
          <a:xfrm flipV="1">
            <a:off x="6480598" y="5724605"/>
            <a:ext cx="5160918" cy="75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80598" y="5409037"/>
            <a:ext cx="1700518" cy="646331"/>
          </a:xfrm>
          <a:prstGeom prst="rect">
            <a:avLst/>
          </a:prstGeom>
          <a:noFill/>
        </p:spPr>
        <p:txBody>
          <a:bodyPr wrap="square" rtlCol="0">
            <a:spAutoFit/>
          </a:bodyPr>
          <a:lstStyle/>
          <a:p>
            <a:r>
              <a:rPr lang="en-US" dirty="0"/>
              <a:t>Comal Springs, </a:t>
            </a:r>
          </a:p>
          <a:p>
            <a:r>
              <a:rPr lang="en-US" dirty="0"/>
              <a:t>Dry = 612.5 MSL</a:t>
            </a:r>
          </a:p>
        </p:txBody>
      </p:sp>
      <p:sp>
        <p:nvSpPr>
          <p:cNvPr id="16" name="TextBox 15"/>
          <p:cNvSpPr txBox="1"/>
          <p:nvPr/>
        </p:nvSpPr>
        <p:spPr>
          <a:xfrm>
            <a:off x="9137084" y="5107762"/>
            <a:ext cx="1617234" cy="369332"/>
          </a:xfrm>
          <a:prstGeom prst="rect">
            <a:avLst/>
          </a:prstGeom>
          <a:noFill/>
          <a:effectLst>
            <a:glow rad="63500">
              <a:schemeClr val="accent1">
                <a:alpha val="40000"/>
              </a:schemeClr>
            </a:glow>
          </a:effectLst>
        </p:spPr>
        <p:txBody>
          <a:bodyPr wrap="square" rtlCol="0">
            <a:spAutoFit/>
          </a:bodyPr>
          <a:lstStyle/>
          <a:p>
            <a:r>
              <a:rPr lang="en-US" dirty="0">
                <a:effectLst>
                  <a:glow rad="139700">
                    <a:schemeClr val="bg1">
                      <a:alpha val="72000"/>
                    </a:schemeClr>
                  </a:glow>
                </a:effectLst>
              </a:rPr>
              <a:t>0.9 M acft</a:t>
            </a:r>
          </a:p>
        </p:txBody>
      </p:sp>
      <p:sp>
        <p:nvSpPr>
          <p:cNvPr id="12" name="Content Placeholder 2"/>
          <p:cNvSpPr>
            <a:spLocks noGrp="1"/>
          </p:cNvSpPr>
          <p:nvPr>
            <p:ph idx="1"/>
          </p:nvPr>
        </p:nvSpPr>
        <p:spPr>
          <a:xfrm>
            <a:off x="735861" y="1054625"/>
            <a:ext cx="10515600" cy="1016816"/>
          </a:xfrm>
        </p:spPr>
        <p:txBody>
          <a:bodyPr/>
          <a:lstStyle/>
          <a:p>
            <a:r>
              <a:rPr lang="en-US" dirty="0">
                <a:cs typeface="MV Boli" panose="02000500030200090000" pitchFamily="2" charset="0"/>
              </a:rPr>
              <a:t>Enhancing </a:t>
            </a:r>
            <a:r>
              <a:rPr lang="en-US" b="1" dirty="0">
                <a:cs typeface="MV Boli" panose="02000500030200090000" pitchFamily="2" charset="0"/>
              </a:rPr>
              <a:t>long-term storage </a:t>
            </a:r>
            <a:r>
              <a:rPr lang="en-US" dirty="0">
                <a:cs typeface="MV Boli" panose="02000500030200090000" pitchFamily="2" charset="0"/>
              </a:rPr>
              <a:t>appears to be a viable strategy to increase the Firm Yield of the Aquifer</a:t>
            </a:r>
          </a:p>
          <a:p>
            <a:endParaRPr lang="en-US" dirty="0"/>
          </a:p>
        </p:txBody>
      </p:sp>
      <p:sp>
        <p:nvSpPr>
          <p:cNvPr id="3" name="TextBox 2">
            <a:extLst>
              <a:ext uri="{FF2B5EF4-FFF2-40B4-BE49-F238E27FC236}">
                <a16:creationId xmlns:a16="http://schemas.microsoft.com/office/drawing/2014/main" id="{EB5100FF-D540-4E7F-913A-3A64BFD4C03E}"/>
              </a:ext>
            </a:extLst>
          </p:cNvPr>
          <p:cNvSpPr txBox="1"/>
          <p:nvPr/>
        </p:nvSpPr>
        <p:spPr>
          <a:xfrm>
            <a:off x="8965871" y="2715544"/>
            <a:ext cx="1527463" cy="1862048"/>
          </a:xfrm>
          <a:prstGeom prst="rect">
            <a:avLst/>
          </a:prstGeom>
          <a:noFill/>
        </p:spPr>
        <p:txBody>
          <a:bodyPr wrap="square" rtlCol="0">
            <a:spAutoFit/>
          </a:bodyPr>
          <a:lstStyle/>
          <a:p>
            <a:r>
              <a:rPr lang="en-US" sz="11500" dirty="0">
                <a:sym typeface="Wingdings" panose="05000000000000000000" pitchFamily="2" charset="2"/>
              </a:rPr>
              <a:t></a:t>
            </a:r>
            <a:endParaRPr lang="en-US" sz="11500" dirty="0"/>
          </a:p>
        </p:txBody>
      </p:sp>
      <p:cxnSp>
        <p:nvCxnSpPr>
          <p:cNvPr id="14" name="Straight Arrow Connector 13">
            <a:extLst>
              <a:ext uri="{FF2B5EF4-FFF2-40B4-BE49-F238E27FC236}">
                <a16:creationId xmlns:a16="http://schemas.microsoft.com/office/drawing/2014/main" id="{A6EFEBB5-32FF-4126-8B27-E06D490277FC}"/>
              </a:ext>
            </a:extLst>
          </p:cNvPr>
          <p:cNvCxnSpPr>
            <a:cxnSpLocks/>
          </p:cNvCxnSpPr>
          <p:nvPr/>
        </p:nvCxnSpPr>
        <p:spPr>
          <a:xfrm flipH="1" flipV="1">
            <a:off x="9356506" y="3418898"/>
            <a:ext cx="334083" cy="196298"/>
          </a:xfrm>
          <a:prstGeom prst="straightConnector1">
            <a:avLst/>
          </a:prstGeom>
          <a:ln w="444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335ABF9-E7F7-4D26-810F-7F6E0773A614}"/>
              </a:ext>
            </a:extLst>
          </p:cNvPr>
          <p:cNvPicPr>
            <a:picLocks noChangeAspect="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61468" t="5392" r="-519" b="19808"/>
          <a:stretch/>
        </p:blipFill>
        <p:spPr>
          <a:xfrm>
            <a:off x="11283474" y="4379248"/>
            <a:ext cx="881525" cy="1510466"/>
          </a:xfrm>
          <a:prstGeom prst="rect">
            <a:avLst/>
          </a:prstGeom>
          <a:noFill/>
          <a:effectLst/>
        </p:spPr>
      </p:pic>
      <p:sp>
        <p:nvSpPr>
          <p:cNvPr id="27" name="TextBox 26">
            <a:extLst>
              <a:ext uri="{FF2B5EF4-FFF2-40B4-BE49-F238E27FC236}">
                <a16:creationId xmlns:a16="http://schemas.microsoft.com/office/drawing/2014/main" id="{7C132A7E-55FC-4157-AE1B-320B11DF6017}"/>
              </a:ext>
            </a:extLst>
          </p:cNvPr>
          <p:cNvSpPr txBox="1"/>
          <p:nvPr/>
        </p:nvSpPr>
        <p:spPr>
          <a:xfrm>
            <a:off x="10144613" y="3135354"/>
            <a:ext cx="849855" cy="369332"/>
          </a:xfrm>
          <a:prstGeom prst="rect">
            <a:avLst/>
          </a:prstGeom>
          <a:noFill/>
        </p:spPr>
        <p:txBody>
          <a:bodyPr wrap="square" rtlCol="0">
            <a:spAutoFit/>
          </a:bodyPr>
          <a:lstStyle/>
          <a:p>
            <a:r>
              <a:rPr lang="en-US" b="1" dirty="0"/>
              <a:t>2 </a:t>
            </a:r>
            <a:r>
              <a:rPr lang="en-US" b="1" dirty="0" err="1"/>
              <a:t>Yrs</a:t>
            </a:r>
            <a:endParaRPr lang="en-US" b="1" dirty="0"/>
          </a:p>
        </p:txBody>
      </p:sp>
      <p:sp>
        <p:nvSpPr>
          <p:cNvPr id="28" name="TextBox 27">
            <a:extLst>
              <a:ext uri="{FF2B5EF4-FFF2-40B4-BE49-F238E27FC236}">
                <a16:creationId xmlns:a16="http://schemas.microsoft.com/office/drawing/2014/main" id="{FAB0D6FC-0DF7-4BB2-B07A-688969F8B17E}"/>
              </a:ext>
            </a:extLst>
          </p:cNvPr>
          <p:cNvSpPr txBox="1"/>
          <p:nvPr/>
        </p:nvSpPr>
        <p:spPr>
          <a:xfrm>
            <a:off x="8462672" y="3123558"/>
            <a:ext cx="849855" cy="369332"/>
          </a:xfrm>
          <a:prstGeom prst="rect">
            <a:avLst/>
          </a:prstGeom>
          <a:noFill/>
        </p:spPr>
        <p:txBody>
          <a:bodyPr wrap="square" rtlCol="0">
            <a:spAutoFit/>
          </a:bodyPr>
          <a:lstStyle/>
          <a:p>
            <a:r>
              <a:rPr lang="en-US" b="1" dirty="0">
                <a:solidFill>
                  <a:srgbClr val="FF0000"/>
                </a:solidFill>
              </a:rPr>
              <a:t>10 </a:t>
            </a:r>
            <a:r>
              <a:rPr lang="en-US" b="1" dirty="0" err="1">
                <a:solidFill>
                  <a:srgbClr val="FF0000"/>
                </a:solidFill>
              </a:rPr>
              <a:t>Yrs</a:t>
            </a:r>
            <a:endParaRPr lang="en-US" b="1" dirty="0">
              <a:solidFill>
                <a:srgbClr val="FF0000"/>
              </a:solidFill>
            </a:endParaRP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1219"/>
          <a:stretch/>
        </p:blipFill>
        <p:spPr>
          <a:xfrm>
            <a:off x="1042824" y="2836667"/>
            <a:ext cx="4797671" cy="3580552"/>
          </a:xfrm>
          <a:prstGeom prst="rect">
            <a:avLst/>
          </a:prstGeom>
        </p:spPr>
      </p:pic>
      <p:sp>
        <p:nvSpPr>
          <p:cNvPr id="18" name="TextBox 17"/>
          <p:cNvSpPr txBox="1"/>
          <p:nvPr/>
        </p:nvSpPr>
        <p:spPr>
          <a:xfrm>
            <a:off x="865373" y="2543137"/>
            <a:ext cx="4983615" cy="369332"/>
          </a:xfrm>
          <a:prstGeom prst="rect">
            <a:avLst/>
          </a:prstGeom>
          <a:solidFill>
            <a:schemeClr val="bg1"/>
          </a:solidFill>
        </p:spPr>
        <p:txBody>
          <a:bodyPr wrap="square" rtlCol="0">
            <a:spAutoFit/>
          </a:bodyPr>
          <a:lstStyle/>
          <a:p>
            <a:pPr algn="ctr"/>
            <a:r>
              <a:rPr lang="en-US" dirty="0"/>
              <a:t>Comal Spring Discharge vs. J-17 WS Elevation</a:t>
            </a:r>
          </a:p>
        </p:txBody>
      </p:sp>
      <p:sp>
        <p:nvSpPr>
          <p:cNvPr id="22" name="TextBox 21"/>
          <p:cNvSpPr txBox="1"/>
          <p:nvPr/>
        </p:nvSpPr>
        <p:spPr>
          <a:xfrm>
            <a:off x="865373" y="6417219"/>
            <a:ext cx="4975122" cy="338554"/>
          </a:xfrm>
          <a:prstGeom prst="rect">
            <a:avLst/>
          </a:prstGeom>
          <a:solidFill>
            <a:schemeClr val="bg1"/>
          </a:solidFill>
        </p:spPr>
        <p:txBody>
          <a:bodyPr wrap="square" rtlCol="0">
            <a:spAutoFit/>
          </a:bodyPr>
          <a:lstStyle/>
          <a:p>
            <a:pPr algn="ctr"/>
            <a:r>
              <a:rPr lang="en-US" sz="1600" dirty="0"/>
              <a:t>Comal Spring Discharge (cfs)</a:t>
            </a:r>
          </a:p>
        </p:txBody>
      </p:sp>
      <p:sp>
        <p:nvSpPr>
          <p:cNvPr id="23" name="TextBox 22"/>
          <p:cNvSpPr txBox="1"/>
          <p:nvPr/>
        </p:nvSpPr>
        <p:spPr>
          <a:xfrm rot="16200000">
            <a:off x="-851325" y="4553366"/>
            <a:ext cx="3771951" cy="338554"/>
          </a:xfrm>
          <a:prstGeom prst="rect">
            <a:avLst/>
          </a:prstGeom>
          <a:solidFill>
            <a:schemeClr val="bg1"/>
          </a:solidFill>
        </p:spPr>
        <p:txBody>
          <a:bodyPr wrap="square" rtlCol="0">
            <a:spAutoFit/>
          </a:bodyPr>
          <a:lstStyle/>
          <a:p>
            <a:pPr algn="ctr"/>
            <a:r>
              <a:rPr lang="en-US" sz="1600" dirty="0"/>
              <a:t>J-17 WS Elevation (ft)</a:t>
            </a:r>
          </a:p>
        </p:txBody>
      </p:sp>
      <p:cxnSp>
        <p:nvCxnSpPr>
          <p:cNvPr id="24" name="Straight Connector 23"/>
          <p:cNvCxnSpPr/>
          <p:nvPr/>
        </p:nvCxnSpPr>
        <p:spPr>
          <a:xfrm flipV="1">
            <a:off x="6480598" y="3058947"/>
            <a:ext cx="4805619" cy="23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rot="5400000">
            <a:off x="2426614" y="3818322"/>
            <a:ext cx="737080" cy="95596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98028" y="3685316"/>
            <a:ext cx="547988" cy="276999"/>
          </a:xfrm>
          <a:prstGeom prst="rect">
            <a:avLst/>
          </a:prstGeom>
          <a:noFill/>
        </p:spPr>
        <p:txBody>
          <a:bodyPr wrap="square" rtlCol="0">
            <a:spAutoFit/>
          </a:bodyPr>
          <a:lstStyle/>
          <a:p>
            <a:r>
              <a:rPr lang="en-US" sz="1200" dirty="0"/>
              <a:t>5 cfs</a:t>
            </a:r>
          </a:p>
        </p:txBody>
      </p:sp>
      <p:sp>
        <p:nvSpPr>
          <p:cNvPr id="29" name="TextBox 28"/>
          <p:cNvSpPr txBox="1"/>
          <p:nvPr/>
        </p:nvSpPr>
        <p:spPr>
          <a:xfrm rot="16200000">
            <a:off x="1929142" y="4117091"/>
            <a:ext cx="466564" cy="276999"/>
          </a:xfrm>
          <a:prstGeom prst="rect">
            <a:avLst/>
          </a:prstGeom>
          <a:noFill/>
        </p:spPr>
        <p:txBody>
          <a:bodyPr wrap="square" rtlCol="0">
            <a:spAutoFit/>
          </a:bodyPr>
          <a:lstStyle/>
          <a:p>
            <a:r>
              <a:rPr lang="en-US" sz="1200" dirty="0"/>
              <a:t>1 ft</a:t>
            </a:r>
          </a:p>
        </p:txBody>
      </p:sp>
    </p:spTree>
    <p:extLst>
      <p:ext uri="{BB962C8B-B14F-4D97-AF65-F5344CB8AC3E}">
        <p14:creationId xmlns:p14="http://schemas.microsoft.com/office/powerpoint/2010/main" val="19564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6"/>
                                        </p:tgtEl>
                                      </p:cBhvr>
                                    </p:animEffect>
                                    <p:anim calcmode="lin" valueType="num">
                                      <p:cBhvr>
                                        <p:cTn id="7" dur="1000"/>
                                        <p:tgtEl>
                                          <p:spTgt spid="26"/>
                                        </p:tgtEl>
                                        <p:attrNameLst>
                                          <p:attrName>ppt_x</p:attrName>
                                        </p:attrNameLst>
                                      </p:cBhvr>
                                      <p:tavLst>
                                        <p:tav tm="0">
                                          <p:val>
                                            <p:strVal val="ppt_x"/>
                                          </p:val>
                                        </p:tav>
                                        <p:tav tm="100000">
                                          <p:val>
                                            <p:strVal val="ppt_x"/>
                                          </p:val>
                                        </p:tav>
                                      </p:tavLst>
                                    </p:anim>
                                    <p:anim calcmode="lin" valueType="num">
                                      <p:cBhvr>
                                        <p:cTn id="8" dur="1000"/>
                                        <p:tgtEl>
                                          <p:spTgt spid="26"/>
                                        </p:tgtEl>
                                        <p:attrNameLst>
                                          <p:attrName>ppt_y</p:attrName>
                                        </p:attrNameLst>
                                      </p:cBhvr>
                                      <p:tavLst>
                                        <p:tav tm="0">
                                          <p:val>
                                            <p:strVal val="ppt_y"/>
                                          </p:val>
                                        </p:tav>
                                        <p:tav tm="100000">
                                          <p:val>
                                            <p:strVal val="ppt_y+.1"/>
                                          </p:val>
                                        </p:tav>
                                      </p:tavLst>
                                    </p:anim>
                                    <p:set>
                                      <p:cBhvr>
                                        <p:cTn id="9" dur="1" fill="hold">
                                          <p:stCondLst>
                                            <p:cond delay="999"/>
                                          </p:stCondLst>
                                        </p:cTn>
                                        <p:tgtEl>
                                          <p:spTgt spid="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2594" t="33333" r="7344" b="29394"/>
          <a:stretch/>
        </p:blipFill>
        <p:spPr>
          <a:xfrm>
            <a:off x="0" y="1017944"/>
            <a:ext cx="12178653" cy="5840056"/>
          </a:xfrm>
          <a:prstGeom prst="rect">
            <a:avLst/>
          </a:prstGeom>
        </p:spPr>
      </p:pic>
      <p:sp>
        <p:nvSpPr>
          <p:cNvPr id="2" name="Title 1"/>
          <p:cNvSpPr>
            <a:spLocks noGrp="1"/>
          </p:cNvSpPr>
          <p:nvPr>
            <p:ph type="title"/>
          </p:nvPr>
        </p:nvSpPr>
        <p:spPr>
          <a:xfrm>
            <a:off x="243444" y="45612"/>
            <a:ext cx="11483439" cy="933433"/>
          </a:xfrm>
        </p:spPr>
        <p:txBody>
          <a:bodyPr>
            <a:normAutofit fontScale="90000"/>
          </a:bodyPr>
          <a:lstStyle/>
          <a:p>
            <a:r>
              <a:rPr lang="en-US" dirty="0">
                <a:latin typeface="+mn-lt"/>
              </a:rPr>
              <a:t>Quantifying “Additional” Supply for Potential Storage</a:t>
            </a:r>
          </a:p>
        </p:txBody>
      </p:sp>
      <p:graphicFrame>
        <p:nvGraphicFramePr>
          <p:cNvPr id="29" name="Table 28"/>
          <p:cNvGraphicFramePr>
            <a:graphicFrameLocks noGrp="1"/>
          </p:cNvGraphicFramePr>
          <p:nvPr>
            <p:extLst>
              <p:ext uri="{D42A27DB-BD31-4B8C-83A1-F6EECF244321}">
                <p14:modId xmlns:p14="http://schemas.microsoft.com/office/powerpoint/2010/main" val="1173045271"/>
              </p:ext>
            </p:extLst>
          </p:nvPr>
        </p:nvGraphicFramePr>
        <p:xfrm>
          <a:off x="9112829" y="979045"/>
          <a:ext cx="2888670" cy="2299714"/>
        </p:xfrm>
        <a:graphic>
          <a:graphicData uri="http://schemas.openxmlformats.org/drawingml/2006/table">
            <a:tbl>
              <a:tblPr firstRow="1" bandRow="1">
                <a:tableStyleId>{5C22544A-7EE6-4342-B048-85BDC9FD1C3A}</a:tableStyleId>
              </a:tblPr>
              <a:tblGrid>
                <a:gridCol w="1683325">
                  <a:extLst>
                    <a:ext uri="{9D8B030D-6E8A-4147-A177-3AD203B41FA5}">
                      <a16:colId xmlns:a16="http://schemas.microsoft.com/office/drawing/2014/main" val="800668998"/>
                    </a:ext>
                  </a:extLst>
                </a:gridCol>
                <a:gridCol w="602673">
                  <a:extLst>
                    <a:ext uri="{9D8B030D-6E8A-4147-A177-3AD203B41FA5}">
                      <a16:colId xmlns:a16="http://schemas.microsoft.com/office/drawing/2014/main" val="1571226475"/>
                    </a:ext>
                  </a:extLst>
                </a:gridCol>
                <a:gridCol w="602672">
                  <a:extLst>
                    <a:ext uri="{9D8B030D-6E8A-4147-A177-3AD203B41FA5}">
                      <a16:colId xmlns:a16="http://schemas.microsoft.com/office/drawing/2014/main" val="565356436"/>
                    </a:ext>
                  </a:extLst>
                </a:gridCol>
              </a:tblGrid>
              <a:tr h="468851">
                <a:tc>
                  <a:txBody>
                    <a:bodyPr/>
                    <a:lstStyle/>
                    <a:p>
                      <a:pPr algn="ctr"/>
                      <a:r>
                        <a:rPr lang="en-US" sz="1400" dirty="0"/>
                        <a:t>Description</a:t>
                      </a:r>
                    </a:p>
                  </a:txBody>
                  <a:tcPr/>
                </a:tc>
                <a:tc>
                  <a:txBody>
                    <a:bodyPr/>
                    <a:lstStyle/>
                    <a:p>
                      <a:pPr algn="ctr"/>
                      <a:r>
                        <a:rPr lang="en-US" sz="1400" dirty="0"/>
                        <a:t>&gt; 460</a:t>
                      </a:r>
                      <a:r>
                        <a:rPr lang="en-US" sz="1400" baseline="0" dirty="0"/>
                        <a:t> CFS</a:t>
                      </a:r>
                      <a:endParaRPr lang="en-US" sz="1400" dirty="0"/>
                    </a:p>
                  </a:txBody>
                  <a:tcPr/>
                </a:tc>
                <a:tc>
                  <a:txBody>
                    <a:bodyPr/>
                    <a:lstStyle/>
                    <a:p>
                      <a:pPr algn="ctr"/>
                      <a:r>
                        <a:rPr lang="en-US" sz="1400" dirty="0"/>
                        <a:t>&gt; 365 CFS</a:t>
                      </a:r>
                    </a:p>
                  </a:txBody>
                  <a:tcPr/>
                </a:tc>
                <a:extLst>
                  <a:ext uri="{0D108BD9-81ED-4DB2-BD59-A6C34878D82A}">
                    <a16:rowId xmlns:a16="http://schemas.microsoft.com/office/drawing/2014/main" val="1147835722"/>
                  </a:ext>
                </a:extLst>
              </a:tr>
              <a:tr h="372617">
                <a:tc>
                  <a:txBody>
                    <a:bodyPr/>
                    <a:lstStyle/>
                    <a:p>
                      <a:pPr algn="ctr"/>
                      <a:r>
                        <a:rPr lang="en-US" sz="1400" dirty="0"/>
                        <a:t>Annual Mean</a:t>
                      </a:r>
                    </a:p>
                  </a:txBody>
                  <a:tcPr anchor="ctr"/>
                </a:tc>
                <a:tc>
                  <a:txBody>
                    <a:bodyPr/>
                    <a:lstStyle/>
                    <a:p>
                      <a:pPr algn="r"/>
                      <a:r>
                        <a:rPr lang="en-US" sz="1400" dirty="0"/>
                        <a:t>119</a:t>
                      </a:r>
                    </a:p>
                  </a:txBody>
                  <a:tcPr anchor="ctr"/>
                </a:tc>
                <a:tc>
                  <a:txBody>
                    <a:bodyPr/>
                    <a:lstStyle/>
                    <a:p>
                      <a:pPr algn="r"/>
                      <a:r>
                        <a:rPr lang="en-US" sz="1400" dirty="0"/>
                        <a:t>171</a:t>
                      </a:r>
                    </a:p>
                  </a:txBody>
                  <a:tcPr anchor="ctr"/>
                </a:tc>
                <a:extLst>
                  <a:ext uri="{0D108BD9-81ED-4DB2-BD59-A6C34878D82A}">
                    <a16:rowId xmlns:a16="http://schemas.microsoft.com/office/drawing/2014/main" val="1842843447"/>
                  </a:ext>
                </a:extLst>
              </a:tr>
              <a:tr h="372617">
                <a:tc>
                  <a:txBody>
                    <a:bodyPr/>
                    <a:lstStyle/>
                    <a:p>
                      <a:pPr algn="ctr"/>
                      <a:r>
                        <a:rPr lang="en-US" sz="1400" dirty="0"/>
                        <a:t>Annual Median</a:t>
                      </a:r>
                    </a:p>
                  </a:txBody>
                  <a:tcPr anchor="ctr"/>
                </a:tc>
                <a:tc>
                  <a:txBody>
                    <a:bodyPr/>
                    <a:lstStyle/>
                    <a:p>
                      <a:pPr algn="r"/>
                      <a:r>
                        <a:rPr lang="en-US" sz="1400" dirty="0"/>
                        <a:t>64</a:t>
                      </a:r>
                    </a:p>
                  </a:txBody>
                  <a:tcPr anchor="ctr"/>
                </a:tc>
                <a:tc>
                  <a:txBody>
                    <a:bodyPr/>
                    <a:lstStyle/>
                    <a:p>
                      <a:pPr algn="r"/>
                      <a:r>
                        <a:rPr lang="en-US" sz="1400" dirty="0"/>
                        <a:t>133</a:t>
                      </a:r>
                    </a:p>
                  </a:txBody>
                  <a:tcPr anchor="ctr"/>
                </a:tc>
                <a:extLst>
                  <a:ext uri="{0D108BD9-81ED-4DB2-BD59-A6C34878D82A}">
                    <a16:rowId xmlns:a16="http://schemas.microsoft.com/office/drawing/2014/main" val="939193234"/>
                  </a:ext>
                </a:extLst>
              </a:tr>
              <a:tr h="468851">
                <a:tc>
                  <a:txBody>
                    <a:bodyPr/>
                    <a:lstStyle/>
                    <a:p>
                      <a:pPr algn="ctr"/>
                      <a:r>
                        <a:rPr lang="en-US" sz="1400" dirty="0"/>
                        <a:t>25 Yr.</a:t>
                      </a:r>
                      <a:r>
                        <a:rPr lang="en-US" sz="1400" baseline="0" dirty="0"/>
                        <a:t> Accumulated Storage Inflow </a:t>
                      </a:r>
                      <a:endParaRPr lang="en-US" sz="1400" dirty="0"/>
                    </a:p>
                  </a:txBody>
                  <a:tcPr anchor="ctr"/>
                </a:tc>
                <a:tc>
                  <a:txBody>
                    <a:bodyPr/>
                    <a:lstStyle/>
                    <a:p>
                      <a:pPr algn="r"/>
                      <a:r>
                        <a:rPr lang="en-US" sz="1400" dirty="0"/>
                        <a:t>3,105</a:t>
                      </a:r>
                    </a:p>
                  </a:txBody>
                  <a:tcPr anchor="ctr"/>
                </a:tc>
                <a:tc>
                  <a:txBody>
                    <a:bodyPr/>
                    <a:lstStyle/>
                    <a:p>
                      <a:pPr algn="r"/>
                      <a:r>
                        <a:rPr lang="en-US" sz="1400" dirty="0"/>
                        <a:t>4,454</a:t>
                      </a:r>
                    </a:p>
                  </a:txBody>
                  <a:tcPr anchor="ctr"/>
                </a:tc>
                <a:extLst>
                  <a:ext uri="{0D108BD9-81ED-4DB2-BD59-A6C34878D82A}">
                    <a16:rowId xmlns:a16="http://schemas.microsoft.com/office/drawing/2014/main" val="1958909046"/>
                  </a:ext>
                </a:extLst>
              </a:tr>
              <a:tr h="372617">
                <a:tc>
                  <a:txBody>
                    <a:bodyPr/>
                    <a:lstStyle/>
                    <a:p>
                      <a:pPr algn="ctr"/>
                      <a:r>
                        <a:rPr lang="en-US" sz="1400" dirty="0"/>
                        <a:t>25 Yr. Peak Storage Capacity</a:t>
                      </a:r>
                    </a:p>
                  </a:txBody>
                  <a:tcPr anchor="ctr"/>
                </a:tc>
                <a:tc>
                  <a:txBody>
                    <a:bodyPr/>
                    <a:lstStyle/>
                    <a:p>
                      <a:pPr algn="r"/>
                      <a:r>
                        <a:rPr lang="en-US" sz="1400" dirty="0"/>
                        <a:t>2,754</a:t>
                      </a:r>
                    </a:p>
                  </a:txBody>
                  <a:tcPr anchor="ctr"/>
                </a:tc>
                <a:tc>
                  <a:txBody>
                    <a:bodyPr/>
                    <a:lstStyle/>
                    <a:p>
                      <a:pPr algn="r"/>
                      <a:r>
                        <a:rPr lang="en-US" sz="1400" dirty="0"/>
                        <a:t>4,277</a:t>
                      </a:r>
                    </a:p>
                  </a:txBody>
                  <a:tcPr anchor="ctr"/>
                </a:tc>
                <a:extLst>
                  <a:ext uri="{0D108BD9-81ED-4DB2-BD59-A6C34878D82A}">
                    <a16:rowId xmlns:a16="http://schemas.microsoft.com/office/drawing/2014/main" val="1680172573"/>
                  </a:ext>
                </a:extLst>
              </a:tr>
            </a:tbl>
          </a:graphicData>
        </a:graphic>
      </p:graphicFrame>
      <p:sp>
        <p:nvSpPr>
          <p:cNvPr id="36" name="TextBox 35"/>
          <p:cNvSpPr txBox="1"/>
          <p:nvPr/>
        </p:nvSpPr>
        <p:spPr>
          <a:xfrm>
            <a:off x="10780822" y="3278759"/>
            <a:ext cx="1309254" cy="307777"/>
          </a:xfrm>
          <a:prstGeom prst="rect">
            <a:avLst/>
          </a:prstGeom>
          <a:solidFill>
            <a:schemeClr val="bg1"/>
          </a:solidFill>
        </p:spPr>
        <p:txBody>
          <a:bodyPr wrap="square" rtlCol="0">
            <a:spAutoFit/>
          </a:bodyPr>
          <a:lstStyle/>
          <a:p>
            <a:pPr algn="ctr"/>
            <a:r>
              <a:rPr lang="en-US" sz="1400" i="1" dirty="0"/>
              <a:t>(1,000s of Acft)</a:t>
            </a:r>
          </a:p>
        </p:txBody>
      </p:sp>
      <p:sp>
        <p:nvSpPr>
          <p:cNvPr id="10" name="TextBox 9"/>
          <p:cNvSpPr txBox="1"/>
          <p:nvPr/>
        </p:nvSpPr>
        <p:spPr>
          <a:xfrm>
            <a:off x="5798128" y="5434446"/>
            <a:ext cx="935182" cy="276999"/>
          </a:xfrm>
          <a:prstGeom prst="rect">
            <a:avLst/>
          </a:prstGeom>
          <a:noFill/>
        </p:spPr>
        <p:txBody>
          <a:bodyPr wrap="square" rtlCol="0">
            <a:spAutoFit/>
          </a:bodyPr>
          <a:lstStyle/>
          <a:p>
            <a:r>
              <a:rPr lang="en-US" sz="1200" dirty="0">
                <a:solidFill>
                  <a:schemeClr val="accent1">
                    <a:lumMod val="50000"/>
                  </a:schemeClr>
                </a:solidFill>
              </a:rPr>
              <a:t>Irrigation</a:t>
            </a:r>
          </a:p>
        </p:txBody>
      </p:sp>
      <p:sp>
        <p:nvSpPr>
          <p:cNvPr id="28" name="TextBox 27"/>
          <p:cNvSpPr txBox="1"/>
          <p:nvPr/>
        </p:nvSpPr>
        <p:spPr>
          <a:xfrm>
            <a:off x="2790154" y="3633218"/>
            <a:ext cx="935182" cy="276999"/>
          </a:xfrm>
          <a:prstGeom prst="rect">
            <a:avLst/>
          </a:prstGeom>
          <a:noFill/>
        </p:spPr>
        <p:txBody>
          <a:bodyPr wrap="square" rtlCol="0">
            <a:spAutoFit/>
          </a:bodyPr>
          <a:lstStyle/>
          <a:p>
            <a:r>
              <a:rPr lang="en-US" sz="1200" dirty="0">
                <a:solidFill>
                  <a:schemeClr val="accent1">
                    <a:lumMod val="75000"/>
                  </a:schemeClr>
                </a:solidFill>
              </a:rPr>
              <a:t>Springflow</a:t>
            </a:r>
          </a:p>
        </p:txBody>
      </p:sp>
      <p:sp>
        <p:nvSpPr>
          <p:cNvPr id="32" name="TextBox 31"/>
          <p:cNvSpPr txBox="1"/>
          <p:nvPr/>
        </p:nvSpPr>
        <p:spPr>
          <a:xfrm>
            <a:off x="2911381" y="2046087"/>
            <a:ext cx="1151463" cy="276999"/>
          </a:xfrm>
          <a:prstGeom prst="rect">
            <a:avLst/>
          </a:prstGeom>
          <a:noFill/>
        </p:spPr>
        <p:txBody>
          <a:bodyPr wrap="square" rtlCol="0">
            <a:spAutoFit/>
          </a:bodyPr>
          <a:lstStyle/>
          <a:p>
            <a:r>
              <a:rPr lang="en-US" sz="1200" dirty="0">
                <a:solidFill>
                  <a:schemeClr val="accent6">
                    <a:lumMod val="75000"/>
                  </a:schemeClr>
                </a:solidFill>
              </a:rPr>
              <a:t>Total Discharge</a:t>
            </a:r>
          </a:p>
        </p:txBody>
      </p:sp>
      <p:sp>
        <p:nvSpPr>
          <p:cNvPr id="38" name="TextBox 37"/>
          <p:cNvSpPr txBox="1"/>
          <p:nvPr/>
        </p:nvSpPr>
        <p:spPr>
          <a:xfrm>
            <a:off x="7509165" y="5015346"/>
            <a:ext cx="935182" cy="276999"/>
          </a:xfrm>
          <a:prstGeom prst="rect">
            <a:avLst/>
          </a:prstGeom>
          <a:noFill/>
        </p:spPr>
        <p:txBody>
          <a:bodyPr wrap="square" rtlCol="0">
            <a:spAutoFit/>
          </a:bodyPr>
          <a:lstStyle/>
          <a:p>
            <a:r>
              <a:rPr lang="en-US" sz="1200" dirty="0">
                <a:solidFill>
                  <a:schemeClr val="accent2">
                    <a:lumMod val="75000"/>
                  </a:schemeClr>
                </a:solidFill>
              </a:rPr>
              <a:t>Municipal</a:t>
            </a:r>
          </a:p>
        </p:txBody>
      </p:sp>
      <p:sp>
        <p:nvSpPr>
          <p:cNvPr id="39" name="TextBox 38"/>
          <p:cNvSpPr txBox="1"/>
          <p:nvPr/>
        </p:nvSpPr>
        <p:spPr>
          <a:xfrm>
            <a:off x="713510" y="5683349"/>
            <a:ext cx="935182" cy="276999"/>
          </a:xfrm>
          <a:prstGeom prst="rect">
            <a:avLst/>
          </a:prstGeom>
          <a:noFill/>
        </p:spPr>
        <p:txBody>
          <a:bodyPr wrap="square" rtlCol="0">
            <a:spAutoFit/>
          </a:bodyPr>
          <a:lstStyle/>
          <a:p>
            <a:r>
              <a:rPr lang="en-US" sz="1200" dirty="0">
                <a:solidFill>
                  <a:schemeClr val="bg1">
                    <a:lumMod val="50000"/>
                  </a:schemeClr>
                </a:solidFill>
              </a:rPr>
              <a:t>Dom/Stock</a:t>
            </a:r>
          </a:p>
        </p:txBody>
      </p:sp>
      <p:sp>
        <p:nvSpPr>
          <p:cNvPr id="40" name="TextBox 39"/>
          <p:cNvSpPr txBox="1"/>
          <p:nvPr/>
        </p:nvSpPr>
        <p:spPr>
          <a:xfrm>
            <a:off x="9874828" y="5765860"/>
            <a:ext cx="1056408" cy="276999"/>
          </a:xfrm>
          <a:prstGeom prst="rect">
            <a:avLst/>
          </a:prstGeom>
          <a:noFill/>
        </p:spPr>
        <p:txBody>
          <a:bodyPr wrap="square" rtlCol="0">
            <a:spAutoFit/>
          </a:bodyPr>
          <a:lstStyle/>
          <a:p>
            <a:r>
              <a:rPr lang="en-US" sz="1200" dirty="0" err="1">
                <a:solidFill>
                  <a:schemeClr val="accent4">
                    <a:lumMod val="75000"/>
                  </a:schemeClr>
                </a:solidFill>
              </a:rPr>
              <a:t>Indust</a:t>
            </a:r>
            <a:r>
              <a:rPr lang="en-US" sz="1200" dirty="0">
                <a:solidFill>
                  <a:schemeClr val="accent4">
                    <a:lumMod val="75000"/>
                  </a:schemeClr>
                </a:solidFill>
              </a:rPr>
              <a:t>/</a:t>
            </a:r>
            <a:r>
              <a:rPr lang="en-US" sz="1200" dirty="0" err="1">
                <a:solidFill>
                  <a:schemeClr val="accent4">
                    <a:lumMod val="75000"/>
                  </a:schemeClr>
                </a:solidFill>
              </a:rPr>
              <a:t>Comm</a:t>
            </a:r>
            <a:endParaRPr lang="en-US" sz="1200" dirty="0">
              <a:solidFill>
                <a:schemeClr val="accent4">
                  <a:lumMod val="75000"/>
                </a:schemeClr>
              </a:solidFill>
            </a:endParaRPr>
          </a:p>
        </p:txBody>
      </p:sp>
      <p:sp>
        <p:nvSpPr>
          <p:cNvPr id="41" name="TextBox 40"/>
          <p:cNvSpPr txBox="1"/>
          <p:nvPr/>
        </p:nvSpPr>
        <p:spPr>
          <a:xfrm>
            <a:off x="5621734" y="4390307"/>
            <a:ext cx="2337701" cy="276999"/>
          </a:xfrm>
          <a:prstGeom prst="rect">
            <a:avLst/>
          </a:prstGeom>
          <a:noFill/>
        </p:spPr>
        <p:txBody>
          <a:bodyPr wrap="square" rtlCol="0">
            <a:spAutoFit/>
          </a:bodyPr>
          <a:lstStyle/>
          <a:p>
            <a:r>
              <a:rPr lang="en-US" sz="1200" dirty="0">
                <a:solidFill>
                  <a:schemeClr val="accent2">
                    <a:lumMod val="50000"/>
                  </a:schemeClr>
                </a:solidFill>
              </a:rPr>
              <a:t>460 cfs – Hist. Mean Springflow</a:t>
            </a:r>
          </a:p>
        </p:txBody>
      </p:sp>
      <p:sp>
        <p:nvSpPr>
          <p:cNvPr id="42" name="TextBox 41"/>
          <p:cNvSpPr txBox="1"/>
          <p:nvPr/>
        </p:nvSpPr>
        <p:spPr>
          <a:xfrm>
            <a:off x="5639055" y="4718897"/>
            <a:ext cx="2923054" cy="276999"/>
          </a:xfrm>
          <a:prstGeom prst="rect">
            <a:avLst/>
          </a:prstGeom>
          <a:noFill/>
        </p:spPr>
        <p:txBody>
          <a:bodyPr wrap="square" rtlCol="0">
            <a:spAutoFit/>
          </a:bodyPr>
          <a:lstStyle/>
          <a:p>
            <a:r>
              <a:rPr lang="en-US" sz="1200" dirty="0">
                <a:solidFill>
                  <a:schemeClr val="accent1">
                    <a:lumMod val="50000"/>
                  </a:schemeClr>
                </a:solidFill>
              </a:rPr>
              <a:t>365 cfs – Min. Long-term Mean Springflow</a:t>
            </a:r>
          </a:p>
        </p:txBody>
      </p:sp>
    </p:spTree>
    <p:extLst>
      <p:ext uri="{BB962C8B-B14F-4D97-AF65-F5344CB8AC3E}">
        <p14:creationId xmlns:p14="http://schemas.microsoft.com/office/powerpoint/2010/main" val="302456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56" y="144064"/>
            <a:ext cx="10515600" cy="755935"/>
          </a:xfrm>
        </p:spPr>
        <p:txBody>
          <a:bodyPr>
            <a:normAutofit/>
          </a:bodyPr>
          <a:lstStyle/>
          <a:p>
            <a:r>
              <a:rPr lang="en-US" dirty="0">
                <a:latin typeface="+mn-lt"/>
              </a:rPr>
              <a:t>Long-Term Storage – Established Strategies</a:t>
            </a:r>
            <a:endParaRPr lang="en-US" dirty="0">
              <a:solidFill>
                <a:srgbClr val="FF0000"/>
              </a:solidFill>
              <a:latin typeface="+mn-lt"/>
            </a:endParaRPr>
          </a:p>
        </p:txBody>
      </p:sp>
      <p:sp>
        <p:nvSpPr>
          <p:cNvPr id="3" name="Content Placeholder 2"/>
          <p:cNvSpPr>
            <a:spLocks noGrp="1"/>
          </p:cNvSpPr>
          <p:nvPr>
            <p:ph idx="1"/>
          </p:nvPr>
        </p:nvSpPr>
        <p:spPr>
          <a:xfrm>
            <a:off x="0" y="997527"/>
            <a:ext cx="10515600" cy="5704609"/>
          </a:xfrm>
        </p:spPr>
        <p:txBody>
          <a:bodyPr>
            <a:normAutofit/>
          </a:bodyPr>
          <a:lstStyle/>
          <a:p>
            <a:pPr lvl="1">
              <a:spcBef>
                <a:spcPts val="1800"/>
              </a:spcBef>
            </a:pPr>
            <a:r>
              <a:rPr lang="en-US" sz="2800" dirty="0"/>
              <a:t>Aquifer Storage Recovery (ASR) </a:t>
            </a:r>
          </a:p>
          <a:p>
            <a:pPr lvl="2">
              <a:spcBef>
                <a:spcPts val="0"/>
              </a:spcBef>
            </a:pPr>
            <a:r>
              <a:rPr lang="en-US" sz="2400" dirty="0"/>
              <a:t>Benefits</a:t>
            </a:r>
          </a:p>
          <a:p>
            <a:pPr lvl="3">
              <a:spcBef>
                <a:spcPts val="0"/>
              </a:spcBef>
            </a:pPr>
            <a:r>
              <a:rPr lang="en-US" sz="2000" dirty="0"/>
              <a:t>Potential for no treatment requirements</a:t>
            </a:r>
          </a:p>
          <a:p>
            <a:pPr lvl="3">
              <a:spcBef>
                <a:spcPts val="0"/>
              </a:spcBef>
            </a:pPr>
            <a:r>
              <a:rPr lang="en-US" sz="2000" dirty="0"/>
              <a:t>No evaporative losses</a:t>
            </a:r>
          </a:p>
          <a:p>
            <a:pPr lvl="2">
              <a:spcBef>
                <a:spcPts val="0"/>
              </a:spcBef>
            </a:pPr>
            <a:r>
              <a:rPr lang="en-US" sz="2400" dirty="0"/>
              <a:t>Concerns</a:t>
            </a:r>
          </a:p>
          <a:p>
            <a:pPr lvl="3">
              <a:spcBef>
                <a:spcPts val="0"/>
              </a:spcBef>
            </a:pPr>
            <a:r>
              <a:rPr lang="en-US" sz="2000" dirty="0"/>
              <a:t>Quality of the recovered water</a:t>
            </a:r>
          </a:p>
          <a:p>
            <a:pPr lvl="3">
              <a:spcBef>
                <a:spcPts val="0"/>
              </a:spcBef>
            </a:pPr>
            <a:r>
              <a:rPr lang="en-US" sz="2000" dirty="0"/>
              <a:t>Capture of stored groundwater by others</a:t>
            </a:r>
          </a:p>
          <a:p>
            <a:pPr lvl="3">
              <a:spcBef>
                <a:spcPts val="0"/>
              </a:spcBef>
            </a:pPr>
            <a:r>
              <a:rPr lang="en-US" sz="2000" dirty="0"/>
              <a:t>Aquifer parameters</a:t>
            </a:r>
          </a:p>
          <a:p>
            <a:pPr lvl="3">
              <a:spcBef>
                <a:spcPts val="0"/>
              </a:spcBef>
            </a:pPr>
            <a:endParaRPr lang="en-US" sz="2000" dirty="0"/>
          </a:p>
          <a:p>
            <a:pPr lvl="1">
              <a:spcBef>
                <a:spcPts val="1200"/>
              </a:spcBef>
            </a:pPr>
            <a:r>
              <a:rPr lang="en-US" sz="2800" dirty="0"/>
              <a:t>Off-Channel Reservoir (OCR)</a:t>
            </a:r>
          </a:p>
          <a:p>
            <a:pPr lvl="2">
              <a:spcBef>
                <a:spcPts val="0"/>
              </a:spcBef>
            </a:pPr>
            <a:r>
              <a:rPr lang="en-US" sz="2400" dirty="0"/>
              <a:t>Benefits</a:t>
            </a:r>
          </a:p>
          <a:p>
            <a:pPr lvl="3">
              <a:spcBef>
                <a:spcPts val="0"/>
              </a:spcBef>
            </a:pPr>
            <a:r>
              <a:rPr lang="en-US" sz="2000" dirty="0"/>
              <a:t>Less environmental impacts than in-channel reservoirs.  </a:t>
            </a:r>
          </a:p>
          <a:p>
            <a:pPr lvl="3">
              <a:spcBef>
                <a:spcPts val="0"/>
              </a:spcBef>
            </a:pPr>
            <a:r>
              <a:rPr lang="en-US" sz="2000" dirty="0"/>
              <a:t>Surface water rights vs. groundwater</a:t>
            </a:r>
          </a:p>
          <a:p>
            <a:pPr lvl="2"/>
            <a:r>
              <a:rPr lang="en-US" sz="2400" dirty="0"/>
              <a:t>Concerns</a:t>
            </a:r>
          </a:p>
          <a:p>
            <a:pPr lvl="3">
              <a:spcBef>
                <a:spcPts val="0"/>
              </a:spcBef>
            </a:pPr>
            <a:r>
              <a:rPr lang="en-US" sz="2000" dirty="0"/>
              <a:t>Evaporation and seepage losses</a:t>
            </a:r>
          </a:p>
          <a:p>
            <a:pPr lvl="3">
              <a:spcBef>
                <a:spcPts val="0"/>
              </a:spcBef>
            </a:pPr>
            <a:r>
              <a:rPr lang="en-US" sz="2000" dirty="0"/>
              <a:t>Cost effectiveness of potable water delivery/treatment system</a:t>
            </a:r>
          </a:p>
          <a:p>
            <a:pPr lvl="2"/>
            <a:endParaRPr lang="en-US" dirty="0"/>
          </a:p>
          <a:p>
            <a:pPr lvl="1"/>
            <a:endParaRPr lang="en-US" dirty="0"/>
          </a:p>
          <a:p>
            <a:endParaRPr lang="en-US" dirty="0"/>
          </a:p>
        </p:txBody>
      </p:sp>
      <p:pic>
        <p:nvPicPr>
          <p:cNvPr id="4" name="Picture 2" descr="ASR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8485" y="899999"/>
            <a:ext cx="3337935" cy="250821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8"/>
          <p:cNvPicPr>
            <a:picLocks noChangeAspect="1"/>
          </p:cNvPicPr>
          <p:nvPr/>
        </p:nvPicPr>
        <p:blipFill rotWithShape="1">
          <a:blip r:embed="rId4" cstate="print">
            <a:extLst>
              <a:ext uri="{28A0092B-C50C-407E-A947-70E740481C1C}">
                <a14:useLocalDpi xmlns:a14="http://schemas.microsoft.com/office/drawing/2010/main" val="0"/>
              </a:ext>
            </a:extLst>
          </a:blip>
          <a:srcRect l="11460" t="10341" r="12364"/>
          <a:stretch/>
        </p:blipFill>
        <p:spPr>
          <a:xfrm>
            <a:off x="8330250" y="4291444"/>
            <a:ext cx="3536170" cy="2481653"/>
          </a:xfrm>
          <a:prstGeom prst="rect">
            <a:avLst/>
          </a:prstGeom>
          <a:ln w="38100">
            <a:solidFill>
              <a:schemeClr val="tx1"/>
            </a:solidFill>
          </a:ln>
        </p:spPr>
      </p:pic>
    </p:spTree>
    <p:extLst>
      <p:ext uri="{BB962C8B-B14F-4D97-AF65-F5344CB8AC3E}">
        <p14:creationId xmlns:p14="http://schemas.microsoft.com/office/powerpoint/2010/main" val="242109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1" y="124692"/>
            <a:ext cx="11429999" cy="1021976"/>
          </a:xfrm>
        </p:spPr>
        <p:txBody>
          <a:bodyPr>
            <a:normAutofit fontScale="90000"/>
          </a:bodyPr>
          <a:lstStyle/>
          <a:p>
            <a:pPr algn="ctr"/>
            <a:r>
              <a:rPr lang="en-US" dirty="0">
                <a:latin typeface="+mn-lt"/>
              </a:rPr>
              <a:t>2016 Region L Plan - ASR and OCR Storage Projects</a:t>
            </a:r>
          </a:p>
        </p:txBody>
      </p:sp>
      <p:sp>
        <p:nvSpPr>
          <p:cNvPr id="3" name="Content Placeholder 2"/>
          <p:cNvSpPr>
            <a:spLocks noGrp="1"/>
          </p:cNvSpPr>
          <p:nvPr>
            <p:ph idx="1"/>
          </p:nvPr>
        </p:nvSpPr>
        <p:spPr>
          <a:xfrm>
            <a:off x="675408" y="1257299"/>
            <a:ext cx="10827327" cy="5283349"/>
          </a:xfrm>
        </p:spPr>
        <p:txBody>
          <a:bodyPr>
            <a:normAutofit/>
          </a:bodyPr>
          <a:lstStyle/>
          <a:p>
            <a:r>
              <a:rPr lang="en-US" dirty="0"/>
              <a:t>ASRs (9% of future water supply)</a:t>
            </a:r>
          </a:p>
          <a:p>
            <a:pPr lvl="1"/>
            <a:r>
              <a:rPr lang="en-US" u="sng" dirty="0"/>
              <a:t>GBRA Mid-Basin ASR </a:t>
            </a:r>
            <a:r>
              <a:rPr lang="en-US" dirty="0"/>
              <a:t> - 				50,000 acft/yr @ $1,637/acft/yr</a:t>
            </a:r>
          </a:p>
          <a:p>
            <a:pPr lvl="1"/>
            <a:r>
              <a:rPr lang="en-US" u="sng" dirty="0"/>
              <a:t>Victoria ASR </a:t>
            </a:r>
            <a:r>
              <a:rPr lang="en-US" dirty="0"/>
              <a:t> - 					  7,900 acft/yr @ $   192/acft/yr</a:t>
            </a:r>
          </a:p>
          <a:p>
            <a:pPr lvl="1"/>
            <a:r>
              <a:rPr lang="en-US" u="sng" dirty="0"/>
              <a:t>NBU ASR </a:t>
            </a:r>
            <a:r>
              <a:rPr lang="en-US" dirty="0"/>
              <a:t> - 					  8,300 acft/yr @ $   462/acft/yr</a:t>
            </a:r>
          </a:p>
          <a:p>
            <a:pPr lvl="1"/>
            <a:r>
              <a:rPr lang="en-US" u="sng" dirty="0"/>
              <a:t>Uvalde ASR </a:t>
            </a:r>
            <a:r>
              <a:rPr lang="en-US" dirty="0"/>
              <a:t> - 					  </a:t>
            </a:r>
            <a:r>
              <a:rPr lang="en-US" u="sng" dirty="0"/>
              <a:t>1,155</a:t>
            </a:r>
            <a:r>
              <a:rPr lang="en-US" dirty="0"/>
              <a:t> acft/yr @ $2,803/acft/yr</a:t>
            </a:r>
          </a:p>
          <a:p>
            <a:pPr marL="3657600" lvl="8" indent="0">
              <a:buNone/>
            </a:pPr>
            <a:r>
              <a:rPr lang="en-US" dirty="0"/>
              <a:t>			</a:t>
            </a:r>
            <a:r>
              <a:rPr lang="en-US" sz="2400" dirty="0"/>
              <a:t>67,355 acft/yr</a:t>
            </a:r>
            <a:endParaRPr lang="en-US" dirty="0"/>
          </a:p>
          <a:p>
            <a:pPr>
              <a:spcBef>
                <a:spcPts val="2400"/>
              </a:spcBef>
            </a:pPr>
            <a:r>
              <a:rPr lang="en-US" dirty="0"/>
              <a:t>OCRs (16% of future water supply)</a:t>
            </a:r>
          </a:p>
          <a:p>
            <a:pPr lvl="1"/>
            <a:r>
              <a:rPr lang="en-US" u="sng" dirty="0"/>
              <a:t>GBRA Lower Basin Storage</a:t>
            </a:r>
            <a:r>
              <a:rPr lang="en-US" dirty="0"/>
              <a:t> – 			51,800 acft/yr @ $   140/acft/yr</a:t>
            </a:r>
          </a:p>
          <a:p>
            <a:pPr lvl="1"/>
            <a:r>
              <a:rPr lang="en-US" u="sng" dirty="0"/>
              <a:t>GBRA New Appropriation (Lower Basin) </a:t>
            </a:r>
            <a:r>
              <a:rPr lang="en-US" dirty="0"/>
              <a:t>– 	</a:t>
            </a:r>
            <a:r>
              <a:rPr lang="en-US" u="sng" dirty="0"/>
              <a:t>42,000</a:t>
            </a:r>
            <a:r>
              <a:rPr lang="en-US" dirty="0"/>
              <a:t> acft/yr @ $   591/acft/yr</a:t>
            </a:r>
          </a:p>
          <a:p>
            <a:pPr marL="457200" lvl="1" indent="0">
              <a:buNone/>
            </a:pPr>
            <a:r>
              <a:rPr lang="en-US" dirty="0"/>
              <a:t>							93,800 acft/yr</a:t>
            </a:r>
          </a:p>
          <a:p>
            <a:pPr marL="457200" lvl="1" indent="0">
              <a:buNone/>
            </a:pPr>
            <a:endParaRPr lang="en-US" dirty="0"/>
          </a:p>
          <a:p>
            <a:pPr lvl="1"/>
            <a:r>
              <a:rPr lang="en-US" u="sng" dirty="0"/>
              <a:t>LCRA Lane City Reservoir Project (Region K) </a:t>
            </a:r>
            <a:r>
              <a:rPr lang="en-US" dirty="0"/>
              <a:t>– 	90,000 acft/yr @ $   223/acft/yr</a:t>
            </a:r>
          </a:p>
          <a:p>
            <a:pPr marL="457200" lvl="1" indent="0">
              <a:buNone/>
            </a:pPr>
            <a:endParaRPr lang="en-US" dirty="0"/>
          </a:p>
        </p:txBody>
      </p:sp>
    </p:spTree>
    <p:extLst>
      <p:ext uri="{BB962C8B-B14F-4D97-AF65-F5344CB8AC3E}">
        <p14:creationId xmlns:p14="http://schemas.microsoft.com/office/powerpoint/2010/main" val="3465574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56" y="144064"/>
            <a:ext cx="10515600" cy="755935"/>
          </a:xfrm>
        </p:spPr>
        <p:txBody>
          <a:bodyPr>
            <a:normAutofit/>
          </a:bodyPr>
          <a:lstStyle/>
          <a:p>
            <a:r>
              <a:rPr lang="en-US" dirty="0">
                <a:latin typeface="+mn-lt"/>
              </a:rPr>
              <a:t>Long-Term Storage – Conceptual Strategies</a:t>
            </a:r>
            <a:endParaRPr lang="en-US" dirty="0">
              <a:solidFill>
                <a:srgbClr val="FF0000"/>
              </a:solidFill>
              <a:latin typeface="+mn-lt"/>
            </a:endParaRPr>
          </a:p>
        </p:txBody>
      </p:sp>
      <p:sp>
        <p:nvSpPr>
          <p:cNvPr id="3" name="Content Placeholder 2"/>
          <p:cNvSpPr>
            <a:spLocks noGrp="1"/>
          </p:cNvSpPr>
          <p:nvPr>
            <p:ph idx="1"/>
          </p:nvPr>
        </p:nvSpPr>
        <p:spPr>
          <a:xfrm>
            <a:off x="0" y="997527"/>
            <a:ext cx="8821882" cy="5704609"/>
          </a:xfrm>
        </p:spPr>
        <p:txBody>
          <a:bodyPr>
            <a:normAutofit/>
          </a:bodyPr>
          <a:lstStyle/>
          <a:p>
            <a:pPr lvl="1">
              <a:spcBef>
                <a:spcPts val="1800"/>
              </a:spcBef>
            </a:pPr>
            <a:r>
              <a:rPr lang="en-US" sz="2800" dirty="0"/>
              <a:t>Aquifer Recharge and Recirculation </a:t>
            </a:r>
          </a:p>
          <a:p>
            <a:pPr lvl="2">
              <a:spcBef>
                <a:spcPts val="0"/>
              </a:spcBef>
            </a:pPr>
            <a:r>
              <a:rPr lang="en-US" sz="2400" dirty="0"/>
              <a:t>Benefits</a:t>
            </a:r>
          </a:p>
          <a:p>
            <a:pPr lvl="3">
              <a:spcBef>
                <a:spcPts val="0"/>
              </a:spcBef>
            </a:pPr>
            <a:r>
              <a:rPr lang="en-US" sz="2000" dirty="0">
                <a:solidFill>
                  <a:prstClr val="black"/>
                </a:solidFill>
              </a:rPr>
              <a:t>No cost for additional storage reservoirs </a:t>
            </a:r>
          </a:p>
          <a:p>
            <a:pPr lvl="3">
              <a:spcBef>
                <a:spcPts val="0"/>
              </a:spcBef>
            </a:pPr>
            <a:r>
              <a:rPr lang="en-US" sz="2000" dirty="0">
                <a:solidFill>
                  <a:prstClr val="black"/>
                </a:solidFill>
              </a:rPr>
              <a:t>No treatment anticipated.</a:t>
            </a:r>
          </a:p>
          <a:p>
            <a:pPr lvl="2">
              <a:spcBef>
                <a:spcPts val="0"/>
              </a:spcBef>
            </a:pPr>
            <a:r>
              <a:rPr lang="en-US" sz="2400" dirty="0"/>
              <a:t>Concerns</a:t>
            </a:r>
          </a:p>
          <a:p>
            <a:pPr lvl="3">
              <a:spcBef>
                <a:spcPts val="0"/>
              </a:spcBef>
            </a:pPr>
            <a:r>
              <a:rPr lang="en-US" sz="2000" dirty="0"/>
              <a:t>Uncertainty in modeling.</a:t>
            </a:r>
          </a:p>
          <a:p>
            <a:pPr lvl="3">
              <a:spcBef>
                <a:spcPts val="0"/>
              </a:spcBef>
            </a:pPr>
            <a:r>
              <a:rPr lang="en-US" sz="2000" dirty="0"/>
              <a:t>Aquifer residence time.  </a:t>
            </a:r>
          </a:p>
          <a:p>
            <a:pPr lvl="3">
              <a:spcBef>
                <a:spcPts val="0"/>
              </a:spcBef>
            </a:pPr>
            <a:r>
              <a:rPr lang="en-US" sz="2000" dirty="0"/>
              <a:t>Complex management and authorization issues. </a:t>
            </a:r>
          </a:p>
          <a:p>
            <a:pPr lvl="1">
              <a:spcBef>
                <a:spcPts val="1200"/>
              </a:spcBef>
            </a:pPr>
            <a:r>
              <a:rPr lang="en-US" sz="2800" dirty="0"/>
              <a:t>Rainwater Harvesting</a:t>
            </a:r>
          </a:p>
          <a:p>
            <a:pPr lvl="2">
              <a:spcBef>
                <a:spcPts val="0"/>
              </a:spcBef>
            </a:pPr>
            <a:r>
              <a:rPr lang="en-US" sz="2400" dirty="0"/>
              <a:t>Benefits</a:t>
            </a:r>
          </a:p>
          <a:p>
            <a:pPr lvl="3">
              <a:spcBef>
                <a:spcPts val="0"/>
              </a:spcBef>
            </a:pPr>
            <a:r>
              <a:rPr lang="en-US" sz="2000" dirty="0"/>
              <a:t>Reduces water consumption of individual properties during normal weather patterns.</a:t>
            </a:r>
          </a:p>
          <a:p>
            <a:pPr lvl="2"/>
            <a:r>
              <a:rPr lang="en-US" sz="2400" dirty="0"/>
              <a:t>Concerns</a:t>
            </a:r>
          </a:p>
          <a:p>
            <a:pPr lvl="3">
              <a:spcBef>
                <a:spcPts val="0"/>
              </a:spcBef>
            </a:pPr>
            <a:r>
              <a:rPr lang="en-US" sz="2000" dirty="0"/>
              <a:t>Application to watershed scale is problematic:</a:t>
            </a:r>
          </a:p>
          <a:p>
            <a:pPr lvl="4">
              <a:spcBef>
                <a:spcPts val="0"/>
              </a:spcBef>
            </a:pPr>
            <a:r>
              <a:rPr lang="en-US" sz="2000" dirty="0"/>
              <a:t>private property rights, </a:t>
            </a:r>
          </a:p>
          <a:p>
            <a:pPr lvl="4">
              <a:spcBef>
                <a:spcPts val="0"/>
              </a:spcBef>
            </a:pPr>
            <a:r>
              <a:rPr lang="en-US" sz="2000" dirty="0"/>
              <a:t>voluntary participation,</a:t>
            </a:r>
          </a:p>
          <a:p>
            <a:pPr lvl="4">
              <a:spcBef>
                <a:spcPts val="0"/>
              </a:spcBef>
            </a:pPr>
            <a:r>
              <a:rPr lang="en-US" sz="2000" dirty="0"/>
              <a:t>limited storage, </a:t>
            </a:r>
          </a:p>
          <a:p>
            <a:pPr lvl="4">
              <a:spcBef>
                <a:spcPts val="0"/>
              </a:spcBef>
            </a:pPr>
            <a:r>
              <a:rPr lang="en-US" sz="2000" dirty="0"/>
              <a:t>reliable operation and maintenance.</a:t>
            </a:r>
          </a:p>
          <a:p>
            <a:pPr lvl="2"/>
            <a:endParaRPr lang="en-US" dirty="0"/>
          </a:p>
          <a:p>
            <a:pPr lvl="1"/>
            <a:endParaRPr lang="en-US" dirty="0"/>
          </a:p>
          <a:p>
            <a:endParaRPr lang="en-US" dirty="0"/>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4370" t="7302" r="4692" b="5769"/>
          <a:stretch/>
        </p:blipFill>
        <p:spPr>
          <a:xfrm>
            <a:off x="8056234" y="899999"/>
            <a:ext cx="4135766" cy="3054928"/>
          </a:xfrm>
          <a:prstGeom prst="rect">
            <a:avLst/>
          </a:prstGeom>
          <a:ln w="38100">
            <a:solidFill>
              <a:schemeClr val="tx1"/>
            </a:solidFill>
          </a:ln>
        </p:spPr>
      </p:pic>
      <p:pic>
        <p:nvPicPr>
          <p:cNvPr id="8"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15494" t="7953" r="20568"/>
          <a:stretch/>
        </p:blipFill>
        <p:spPr>
          <a:xfrm>
            <a:off x="9319660" y="4049891"/>
            <a:ext cx="2546758" cy="2749773"/>
          </a:xfrm>
          <a:prstGeom prst="rect">
            <a:avLst/>
          </a:prstGeom>
          <a:ln w="38100">
            <a:solidFill>
              <a:schemeClr val="tx1"/>
            </a:solidFill>
          </a:ln>
        </p:spPr>
      </p:pic>
    </p:spTree>
    <p:extLst>
      <p:ext uri="{BB962C8B-B14F-4D97-AF65-F5344CB8AC3E}">
        <p14:creationId xmlns:p14="http://schemas.microsoft.com/office/powerpoint/2010/main" val="2113745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18" y="11834"/>
            <a:ext cx="11248008" cy="788265"/>
          </a:xfrm>
        </p:spPr>
        <p:txBody>
          <a:bodyPr>
            <a:normAutofit/>
          </a:bodyPr>
          <a:lstStyle/>
          <a:p>
            <a:r>
              <a:rPr lang="en-US" dirty="0">
                <a:latin typeface="+mn-lt"/>
              </a:rPr>
              <a:t>Optimizing Beneficial Use - Management</a:t>
            </a:r>
          </a:p>
        </p:txBody>
      </p:sp>
      <p:sp>
        <p:nvSpPr>
          <p:cNvPr id="3" name="Content Placeholder 2"/>
          <p:cNvSpPr>
            <a:spLocks noGrp="1"/>
          </p:cNvSpPr>
          <p:nvPr>
            <p:ph idx="1"/>
          </p:nvPr>
        </p:nvSpPr>
        <p:spPr>
          <a:xfrm>
            <a:off x="5990309" y="758534"/>
            <a:ext cx="6012447" cy="6057901"/>
          </a:xfrm>
          <a:ln w="12700">
            <a:solidFill>
              <a:srgbClr val="0070C0"/>
            </a:solidFill>
          </a:ln>
          <a:scene3d>
            <a:camera prst="orthographicFront">
              <a:rot lat="600000" lon="0" rev="0"/>
            </a:camera>
            <a:lightRig rig="threePt" dir="t"/>
          </a:scene3d>
        </p:spPr>
        <p:txBody>
          <a:bodyPr>
            <a:normAutofit fontScale="85000" lnSpcReduction="20000"/>
          </a:bodyPr>
          <a:lstStyle/>
          <a:p>
            <a:pPr marL="0" indent="0" algn="ctr">
              <a:lnSpc>
                <a:spcPct val="120000"/>
              </a:lnSpc>
              <a:spcBef>
                <a:spcPts val="1200"/>
              </a:spcBef>
              <a:spcAft>
                <a:spcPts val="1200"/>
              </a:spcAft>
              <a:buNone/>
            </a:pPr>
            <a:r>
              <a:rPr lang="en-US" sz="3000" u="sng" dirty="0">
                <a:latin typeface="MV Boli" panose="02000500030200090000" pitchFamily="2" charset="0"/>
                <a:cs typeface="MV Boli" panose="02000500030200090000" pitchFamily="2" charset="0"/>
              </a:rPr>
              <a:t>Water Quantity</a:t>
            </a:r>
          </a:p>
          <a:p>
            <a:pPr marL="457200" indent="-457200"/>
            <a:r>
              <a:rPr lang="en-US" sz="2400" dirty="0">
                <a:latin typeface="MV Boli" panose="02000500030200090000" pitchFamily="2" charset="0"/>
                <a:cs typeface="MV Boli" panose="02000500030200090000" pitchFamily="2" charset="0"/>
              </a:rPr>
              <a:t>Recharge</a:t>
            </a:r>
          </a:p>
          <a:p>
            <a:pPr marL="804672" lvl="1" indent="-347472"/>
            <a:r>
              <a:rPr lang="en-US" sz="2000" dirty="0"/>
              <a:t>Un-captured surface water leaving the EARZ</a:t>
            </a:r>
          </a:p>
          <a:p>
            <a:pPr marL="804672" lvl="1" indent="-347472"/>
            <a:r>
              <a:rPr lang="en-US" sz="2000" dirty="0"/>
              <a:t>Precipitation Enhancement*</a:t>
            </a:r>
          </a:p>
          <a:p>
            <a:pPr marL="804672" lvl="1" indent="-347472">
              <a:spcAft>
                <a:spcPts val="1200"/>
              </a:spcAft>
            </a:pPr>
            <a:r>
              <a:rPr lang="en-US" sz="2000" dirty="0"/>
              <a:t>Protect natural recharge rates</a:t>
            </a:r>
          </a:p>
          <a:p>
            <a:pPr marL="457200" indent="-457200"/>
            <a:r>
              <a:rPr lang="en-US" sz="2400" dirty="0">
                <a:latin typeface="MV Boli" panose="02000500030200090000" pitchFamily="2" charset="0"/>
                <a:cs typeface="MV Boli" panose="02000500030200090000" pitchFamily="2" charset="0"/>
              </a:rPr>
              <a:t>Storage</a:t>
            </a:r>
            <a:endParaRPr lang="en-US" sz="2000" dirty="0"/>
          </a:p>
          <a:p>
            <a:pPr marL="800100" lvl="1" indent="-342900"/>
            <a:r>
              <a:rPr lang="en-US" sz="2000" dirty="0"/>
              <a:t>Aquifer Storage Recovery (ASRs)</a:t>
            </a:r>
          </a:p>
          <a:p>
            <a:pPr marL="800100" lvl="1" indent="-342900"/>
            <a:r>
              <a:rPr lang="en-US" sz="2000" dirty="0"/>
              <a:t>Off-Channel Reservoirs</a:t>
            </a:r>
          </a:p>
          <a:p>
            <a:pPr marL="800100" lvl="1" indent="-342900"/>
            <a:r>
              <a:rPr lang="en-US" sz="2000" dirty="0"/>
              <a:t>Recirculation and Recharge*</a:t>
            </a:r>
          </a:p>
          <a:p>
            <a:pPr marL="800100" lvl="1" indent="-342900">
              <a:spcAft>
                <a:spcPts val="1200"/>
              </a:spcAft>
            </a:pPr>
            <a:r>
              <a:rPr lang="en-US" sz="2000" dirty="0"/>
              <a:t>Rainwater Harvesting*</a:t>
            </a:r>
          </a:p>
          <a:p>
            <a:pPr marL="342900" indent="-342900"/>
            <a:r>
              <a:rPr lang="en-US" sz="2400" dirty="0">
                <a:latin typeface="MV Boli" panose="02000500030200090000" pitchFamily="2" charset="0"/>
                <a:cs typeface="MV Boli" panose="02000500030200090000" pitchFamily="2" charset="0"/>
              </a:rPr>
              <a:t>Management</a:t>
            </a:r>
          </a:p>
          <a:p>
            <a:pPr marL="800100" lvl="1" indent="-342900"/>
            <a:r>
              <a:rPr lang="en-US" sz="2100" b="1" dirty="0">
                <a:cs typeface="MV Boli" panose="02000500030200090000" pitchFamily="2" charset="0"/>
              </a:rPr>
              <a:t>EAHCP</a:t>
            </a:r>
          </a:p>
          <a:p>
            <a:pPr marL="800100" lvl="1" indent="-342900">
              <a:spcAft>
                <a:spcPts val="1200"/>
              </a:spcAft>
            </a:pPr>
            <a:r>
              <a:rPr lang="en-US" sz="2100" b="1" dirty="0">
                <a:cs typeface="MV Boli" panose="02000500030200090000" pitchFamily="2" charset="0"/>
              </a:rPr>
              <a:t>Edwards Transfers</a:t>
            </a:r>
          </a:p>
          <a:p>
            <a:pPr marL="342900" indent="-342900"/>
            <a:r>
              <a:rPr lang="en-US" sz="2400" dirty="0">
                <a:latin typeface="MV Boli" panose="02000500030200090000" pitchFamily="2" charset="0"/>
                <a:cs typeface="MV Boli" panose="02000500030200090000" pitchFamily="2" charset="0"/>
              </a:rPr>
              <a:t>Other</a:t>
            </a:r>
          </a:p>
          <a:p>
            <a:pPr marL="800100" lvl="1" indent="-342900"/>
            <a:r>
              <a:rPr lang="en-US" sz="2000" dirty="0">
                <a:cs typeface="MV Boli" panose="02000500030200090000" pitchFamily="2" charset="0"/>
              </a:rPr>
              <a:t>Edwards Desalination</a:t>
            </a:r>
          </a:p>
          <a:p>
            <a:pPr marL="800100" lvl="1" indent="-342900">
              <a:spcAft>
                <a:spcPts val="1200"/>
              </a:spcAft>
            </a:pPr>
            <a:r>
              <a:rPr lang="en-US" sz="2000" dirty="0">
                <a:cs typeface="MV Boli" panose="02000500030200090000" pitchFamily="2" charset="0"/>
              </a:rPr>
              <a:t>Water Reuse</a:t>
            </a:r>
          </a:p>
          <a:p>
            <a:pPr marL="457200" lvl="1" indent="0">
              <a:buNone/>
            </a:pPr>
            <a:r>
              <a:rPr lang="en-US" sz="1900" dirty="0">
                <a:cs typeface="MV Boli" panose="02000500030200090000" pitchFamily="2" charset="0"/>
              </a:rPr>
              <a:t>*</a:t>
            </a:r>
            <a:r>
              <a:rPr lang="en-US" sz="1700" dirty="0">
                <a:cs typeface="MV Boli" panose="02000500030200090000" pitchFamily="2" charset="0"/>
              </a:rPr>
              <a:t> Requires further analysis to determine if practice contributes to firm yield</a:t>
            </a:r>
            <a:endParaRPr lang="en-US" sz="2600" dirty="0">
              <a:cs typeface="MV Boli" panose="02000500030200090000" pitchFamily="2" charset="0"/>
            </a:endParaRPr>
          </a:p>
        </p:txBody>
      </p:sp>
      <p:sp>
        <p:nvSpPr>
          <p:cNvPr id="7" name="TextBox 6"/>
          <p:cNvSpPr txBox="1"/>
          <p:nvPr/>
        </p:nvSpPr>
        <p:spPr>
          <a:xfrm>
            <a:off x="436518" y="800099"/>
            <a:ext cx="4974531" cy="4388381"/>
          </a:xfrm>
          <a:prstGeom prst="rect">
            <a:avLst/>
          </a:prstGeom>
          <a:noFill/>
          <a:ln w="12700">
            <a:solidFill>
              <a:srgbClr val="0070C0"/>
            </a:solidFill>
          </a:ln>
        </p:spPr>
        <p:txBody>
          <a:bodyPr wrap="square" rtlCol="0">
            <a:spAutoFit/>
          </a:bodyPr>
          <a:lstStyle/>
          <a:p>
            <a:pPr marL="342900" indent="-342900" algn="ctr">
              <a:spcAft>
                <a:spcPts val="1200"/>
              </a:spcAft>
            </a:pPr>
            <a:r>
              <a:rPr lang="en-US" sz="2600" u="sng" dirty="0">
                <a:latin typeface="MV Boli" panose="02000500030200090000" pitchFamily="2" charset="0"/>
                <a:cs typeface="MV Boli" panose="02000500030200090000" pitchFamily="2" charset="0"/>
              </a:rPr>
              <a:t>Water Quality</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Groundwater</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Well canvassing program</a:t>
            </a:r>
          </a:p>
          <a:p>
            <a:pPr marL="804672" lvl="1" indent="-347472">
              <a:lnSpc>
                <a:spcPct val="70000"/>
              </a:lnSpc>
              <a:spcBef>
                <a:spcPts val="500"/>
              </a:spcBef>
              <a:spcAft>
                <a:spcPts val="1200"/>
              </a:spcAft>
              <a:buFont typeface="Arial" panose="020B0604020202020204" pitchFamily="34" charset="0"/>
              <a:buChar char="•"/>
            </a:pPr>
            <a:r>
              <a:rPr lang="en-US" sz="1700" dirty="0">
                <a:cs typeface="MV Boli" panose="02000500030200090000" pitchFamily="2" charset="0"/>
              </a:rPr>
              <a:t>Abandoned Well Plugging Initiative</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Recharge Water</a:t>
            </a:r>
          </a:p>
          <a:p>
            <a:pPr marL="804672" lvl="1" indent="-347472">
              <a:lnSpc>
                <a:spcPct val="70000"/>
              </a:lnSpc>
              <a:spcBef>
                <a:spcPts val="500"/>
              </a:spcBef>
              <a:buFont typeface="Arial" panose="020B0604020202020204" pitchFamily="34" charset="0"/>
              <a:buChar char="•"/>
            </a:pPr>
            <a:r>
              <a:rPr lang="en-US" sz="1700" dirty="0"/>
              <a:t>Regulated material storage/handling</a:t>
            </a:r>
          </a:p>
          <a:p>
            <a:pPr marL="804672" lvl="1" indent="-347472">
              <a:lnSpc>
                <a:spcPct val="70000"/>
              </a:lnSpc>
              <a:spcBef>
                <a:spcPts val="500"/>
              </a:spcBef>
              <a:buFont typeface="Arial" panose="020B0604020202020204" pitchFamily="34" charset="0"/>
              <a:buChar char="•"/>
            </a:pPr>
            <a:r>
              <a:rPr lang="en-US" sz="1700" dirty="0"/>
              <a:t>Conservation Easements (COSA EAPP)</a:t>
            </a:r>
          </a:p>
          <a:p>
            <a:pPr marL="804672" lvl="1" indent="-347472">
              <a:lnSpc>
                <a:spcPct val="70000"/>
              </a:lnSpc>
              <a:spcBef>
                <a:spcPts val="500"/>
              </a:spcBef>
              <a:buFont typeface="Arial" panose="020B0604020202020204" pitchFamily="34" charset="0"/>
              <a:buChar char="•"/>
            </a:pPr>
            <a:r>
              <a:rPr lang="en-US" sz="1700" dirty="0"/>
              <a:t>Urban BMPs (TCEQ WPAP)</a:t>
            </a:r>
          </a:p>
          <a:p>
            <a:pPr marL="804672" lvl="1" indent="-347472">
              <a:lnSpc>
                <a:spcPct val="70000"/>
              </a:lnSpc>
              <a:spcBef>
                <a:spcPts val="500"/>
              </a:spcBef>
              <a:buFont typeface="Arial" panose="020B0604020202020204" pitchFamily="34" charset="0"/>
              <a:buChar char="•"/>
            </a:pPr>
            <a:r>
              <a:rPr lang="en-US" sz="1700" dirty="0"/>
              <a:t>Agriculture BMPs (EA SRC)</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First Responder Training</a:t>
            </a:r>
          </a:p>
          <a:p>
            <a:pPr marL="347472" indent="-347472">
              <a:lnSpc>
                <a:spcPct val="70000"/>
              </a:lnSpc>
              <a:spcBef>
                <a:spcPts val="12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Research</a:t>
            </a:r>
          </a:p>
          <a:p>
            <a:pPr marL="804672" lvl="1" indent="-347472">
              <a:lnSpc>
                <a:spcPct val="70000"/>
              </a:lnSpc>
              <a:spcBef>
                <a:spcPts val="500"/>
              </a:spcBef>
              <a:buFont typeface="Arial" panose="020B0604020202020204" pitchFamily="34" charset="0"/>
              <a:buChar char="•"/>
            </a:pPr>
            <a:r>
              <a:rPr lang="en-US" sz="1700" dirty="0"/>
              <a:t>Vulnerability Study (EAA)</a:t>
            </a:r>
          </a:p>
          <a:p>
            <a:pPr marL="804672" lvl="1" indent="-347472">
              <a:lnSpc>
                <a:spcPct val="70000"/>
              </a:lnSpc>
              <a:spcBef>
                <a:spcPts val="500"/>
              </a:spcBef>
              <a:buFont typeface="Arial" panose="020B0604020202020204" pitchFamily="34" charset="0"/>
              <a:buChar char="•"/>
            </a:pPr>
            <a:r>
              <a:rPr lang="en-US" sz="1700" dirty="0"/>
              <a:t>Urban BMP Effectiveness Studies (COSA Proposition 1 funding)</a:t>
            </a:r>
          </a:p>
        </p:txBody>
      </p:sp>
      <p:sp>
        <p:nvSpPr>
          <p:cNvPr id="5" name="Arrow: Left-Right 4"/>
          <p:cNvSpPr/>
          <p:nvPr/>
        </p:nvSpPr>
        <p:spPr>
          <a:xfrm>
            <a:off x="5303253" y="2359196"/>
            <a:ext cx="744256" cy="4359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6764481" y="4364182"/>
            <a:ext cx="3616037" cy="5715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8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004" y="81344"/>
            <a:ext cx="11334092" cy="6672885"/>
          </a:xfrm>
        </p:spPr>
      </p:pic>
      <p:sp>
        <p:nvSpPr>
          <p:cNvPr id="8" name="Oval 7"/>
          <p:cNvSpPr/>
          <p:nvPr/>
        </p:nvSpPr>
        <p:spPr>
          <a:xfrm rot="7022395">
            <a:off x="4996042" y="2329290"/>
            <a:ext cx="2153647" cy="70627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67546" y="679268"/>
            <a:ext cx="2683043" cy="830997"/>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Aquifer Hydraulics</a:t>
            </a:r>
          </a:p>
          <a:p>
            <a:pPr lvl="0" algn="ctr">
              <a:defRPr/>
            </a:pPr>
            <a:r>
              <a:rPr lang="en-US" sz="2400" dirty="0">
                <a:solidFill>
                  <a:prstClr val="black"/>
                </a:solidFill>
              </a:rPr>
              <a:t>Response to Rainfall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2654189" y="4113561"/>
            <a:ext cx="267368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July 2009 – March 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+40 feet in 8 months</a:t>
            </a:r>
          </a:p>
        </p:txBody>
      </p:sp>
      <p:cxnSp>
        <p:nvCxnSpPr>
          <p:cNvPr id="12" name="Straight Arrow Connector 11"/>
          <p:cNvCxnSpPr/>
          <p:nvPr/>
        </p:nvCxnSpPr>
        <p:spPr>
          <a:xfrm flipV="1">
            <a:off x="4756020" y="3512532"/>
            <a:ext cx="657228" cy="67796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170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18" y="11834"/>
            <a:ext cx="11248008" cy="788265"/>
          </a:xfrm>
        </p:spPr>
        <p:txBody>
          <a:bodyPr>
            <a:normAutofit/>
          </a:bodyPr>
          <a:lstStyle/>
          <a:p>
            <a:r>
              <a:rPr lang="en-US" dirty="0">
                <a:latin typeface="+mn-lt"/>
              </a:rPr>
              <a:t>Optimizing Beneficial Use - Other</a:t>
            </a:r>
          </a:p>
        </p:txBody>
      </p:sp>
      <p:sp>
        <p:nvSpPr>
          <p:cNvPr id="3" name="Content Placeholder 2"/>
          <p:cNvSpPr>
            <a:spLocks noGrp="1"/>
          </p:cNvSpPr>
          <p:nvPr>
            <p:ph idx="1"/>
          </p:nvPr>
        </p:nvSpPr>
        <p:spPr>
          <a:xfrm>
            <a:off x="5990309" y="758534"/>
            <a:ext cx="6012447" cy="6057901"/>
          </a:xfrm>
          <a:ln w="12700">
            <a:solidFill>
              <a:srgbClr val="0070C0"/>
            </a:solidFill>
          </a:ln>
          <a:scene3d>
            <a:camera prst="orthographicFront">
              <a:rot lat="600000" lon="0" rev="0"/>
            </a:camera>
            <a:lightRig rig="threePt" dir="t"/>
          </a:scene3d>
        </p:spPr>
        <p:txBody>
          <a:bodyPr>
            <a:normAutofit fontScale="85000" lnSpcReduction="20000"/>
          </a:bodyPr>
          <a:lstStyle/>
          <a:p>
            <a:pPr marL="0" indent="0" algn="ctr">
              <a:lnSpc>
                <a:spcPct val="120000"/>
              </a:lnSpc>
              <a:spcBef>
                <a:spcPts val="1200"/>
              </a:spcBef>
              <a:spcAft>
                <a:spcPts val="1200"/>
              </a:spcAft>
              <a:buNone/>
            </a:pPr>
            <a:r>
              <a:rPr lang="en-US" sz="3000" u="sng" dirty="0">
                <a:latin typeface="MV Boli" panose="02000500030200090000" pitchFamily="2" charset="0"/>
                <a:cs typeface="MV Boli" panose="02000500030200090000" pitchFamily="2" charset="0"/>
              </a:rPr>
              <a:t>Water Quantity</a:t>
            </a:r>
          </a:p>
          <a:p>
            <a:pPr marL="457200" indent="-457200"/>
            <a:r>
              <a:rPr lang="en-US" sz="2400" dirty="0">
                <a:latin typeface="MV Boli" panose="02000500030200090000" pitchFamily="2" charset="0"/>
                <a:cs typeface="MV Boli" panose="02000500030200090000" pitchFamily="2" charset="0"/>
              </a:rPr>
              <a:t>Recharge</a:t>
            </a:r>
          </a:p>
          <a:p>
            <a:pPr marL="804672" lvl="1" indent="-347472"/>
            <a:r>
              <a:rPr lang="en-US" sz="2000" dirty="0"/>
              <a:t>Un-captured surface water leaving the EARZ</a:t>
            </a:r>
          </a:p>
          <a:p>
            <a:pPr marL="804672" lvl="1" indent="-347472"/>
            <a:r>
              <a:rPr lang="en-US" sz="2000" dirty="0"/>
              <a:t>Precipitation Enhancement*</a:t>
            </a:r>
          </a:p>
          <a:p>
            <a:pPr marL="804672" lvl="1" indent="-347472">
              <a:spcAft>
                <a:spcPts val="1200"/>
              </a:spcAft>
            </a:pPr>
            <a:r>
              <a:rPr lang="en-US" sz="2000" dirty="0"/>
              <a:t>Protect natural recharge rates</a:t>
            </a:r>
          </a:p>
          <a:p>
            <a:pPr marL="457200" indent="-457200"/>
            <a:r>
              <a:rPr lang="en-US" sz="2400" dirty="0">
                <a:latin typeface="MV Boli" panose="02000500030200090000" pitchFamily="2" charset="0"/>
                <a:cs typeface="MV Boli" panose="02000500030200090000" pitchFamily="2" charset="0"/>
              </a:rPr>
              <a:t>Storage</a:t>
            </a:r>
            <a:endParaRPr lang="en-US" sz="2000" dirty="0"/>
          </a:p>
          <a:p>
            <a:pPr marL="800100" lvl="1" indent="-342900"/>
            <a:r>
              <a:rPr lang="en-US" sz="2000" dirty="0"/>
              <a:t>Aquifer Storage Recovery (ASRs)</a:t>
            </a:r>
          </a:p>
          <a:p>
            <a:pPr marL="800100" lvl="1" indent="-342900"/>
            <a:r>
              <a:rPr lang="en-US" sz="2000" dirty="0"/>
              <a:t>Off-Channel Reservoirs</a:t>
            </a:r>
          </a:p>
          <a:p>
            <a:pPr marL="800100" lvl="1" indent="-342900"/>
            <a:r>
              <a:rPr lang="en-US" sz="2000" dirty="0"/>
              <a:t>Recirculation and Recharge*</a:t>
            </a:r>
          </a:p>
          <a:p>
            <a:pPr marL="800100" lvl="1" indent="-342900">
              <a:spcAft>
                <a:spcPts val="1200"/>
              </a:spcAft>
            </a:pPr>
            <a:r>
              <a:rPr lang="en-US" sz="2000" dirty="0"/>
              <a:t>Rainwater Harvesting*</a:t>
            </a:r>
          </a:p>
          <a:p>
            <a:pPr marL="342900" indent="-342900"/>
            <a:r>
              <a:rPr lang="en-US" sz="2400" dirty="0">
                <a:latin typeface="MV Boli" panose="02000500030200090000" pitchFamily="2" charset="0"/>
                <a:cs typeface="MV Boli" panose="02000500030200090000" pitchFamily="2" charset="0"/>
              </a:rPr>
              <a:t>Management</a:t>
            </a:r>
          </a:p>
          <a:p>
            <a:pPr marL="800100" lvl="1" indent="-342900"/>
            <a:r>
              <a:rPr lang="en-US" sz="2000" dirty="0">
                <a:cs typeface="MV Boli" panose="02000500030200090000" pitchFamily="2" charset="0"/>
              </a:rPr>
              <a:t>EAHCP</a:t>
            </a:r>
          </a:p>
          <a:p>
            <a:pPr marL="800100" lvl="1" indent="-342900">
              <a:spcAft>
                <a:spcPts val="1200"/>
              </a:spcAft>
            </a:pPr>
            <a:r>
              <a:rPr lang="en-US" sz="2000" dirty="0">
                <a:cs typeface="MV Boli" panose="02000500030200090000" pitchFamily="2" charset="0"/>
              </a:rPr>
              <a:t>Edwards Transfers</a:t>
            </a:r>
          </a:p>
          <a:p>
            <a:pPr marL="342900" indent="-342900"/>
            <a:r>
              <a:rPr lang="en-US" sz="2400" dirty="0">
                <a:latin typeface="MV Boli" panose="02000500030200090000" pitchFamily="2" charset="0"/>
                <a:cs typeface="MV Boli" panose="02000500030200090000" pitchFamily="2" charset="0"/>
              </a:rPr>
              <a:t>Other</a:t>
            </a:r>
          </a:p>
          <a:p>
            <a:pPr marL="800100" lvl="1" indent="-342900"/>
            <a:r>
              <a:rPr lang="en-US" sz="2100" b="1" dirty="0">
                <a:cs typeface="MV Boli" panose="02000500030200090000" pitchFamily="2" charset="0"/>
              </a:rPr>
              <a:t>Edwards Desalination</a:t>
            </a:r>
          </a:p>
          <a:p>
            <a:pPr marL="800100" lvl="1" indent="-342900">
              <a:spcAft>
                <a:spcPts val="1200"/>
              </a:spcAft>
            </a:pPr>
            <a:r>
              <a:rPr lang="en-US" sz="2100" b="1" dirty="0">
                <a:cs typeface="MV Boli" panose="02000500030200090000" pitchFamily="2" charset="0"/>
              </a:rPr>
              <a:t>Water Reuse</a:t>
            </a:r>
          </a:p>
          <a:p>
            <a:pPr marL="457200" lvl="1" indent="0">
              <a:buNone/>
            </a:pPr>
            <a:r>
              <a:rPr lang="en-US" sz="1900" dirty="0">
                <a:cs typeface="MV Boli" panose="02000500030200090000" pitchFamily="2" charset="0"/>
              </a:rPr>
              <a:t>*</a:t>
            </a:r>
            <a:r>
              <a:rPr lang="en-US" sz="1700" dirty="0">
                <a:cs typeface="MV Boli" panose="02000500030200090000" pitchFamily="2" charset="0"/>
              </a:rPr>
              <a:t> Requires further analysis to determine if practice contributes to firm yield</a:t>
            </a:r>
            <a:endParaRPr lang="en-US" sz="2600" dirty="0">
              <a:cs typeface="MV Boli" panose="02000500030200090000" pitchFamily="2" charset="0"/>
            </a:endParaRPr>
          </a:p>
        </p:txBody>
      </p:sp>
      <p:sp>
        <p:nvSpPr>
          <p:cNvPr id="7" name="TextBox 6"/>
          <p:cNvSpPr txBox="1"/>
          <p:nvPr/>
        </p:nvSpPr>
        <p:spPr>
          <a:xfrm>
            <a:off x="436518" y="800099"/>
            <a:ext cx="4974531" cy="4388381"/>
          </a:xfrm>
          <a:prstGeom prst="rect">
            <a:avLst/>
          </a:prstGeom>
          <a:noFill/>
          <a:ln w="12700">
            <a:solidFill>
              <a:srgbClr val="0070C0"/>
            </a:solidFill>
          </a:ln>
        </p:spPr>
        <p:txBody>
          <a:bodyPr wrap="square" rtlCol="0">
            <a:spAutoFit/>
          </a:bodyPr>
          <a:lstStyle/>
          <a:p>
            <a:pPr marL="342900" indent="-342900" algn="ctr">
              <a:spcAft>
                <a:spcPts val="1200"/>
              </a:spcAft>
            </a:pPr>
            <a:r>
              <a:rPr lang="en-US" sz="2600" u="sng" dirty="0">
                <a:latin typeface="MV Boli" panose="02000500030200090000" pitchFamily="2" charset="0"/>
                <a:cs typeface="MV Boli" panose="02000500030200090000" pitchFamily="2" charset="0"/>
              </a:rPr>
              <a:t>Water Quality</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Groundwater</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Well canvassing program</a:t>
            </a:r>
          </a:p>
          <a:p>
            <a:pPr marL="804672" lvl="1" indent="-347472">
              <a:lnSpc>
                <a:spcPct val="70000"/>
              </a:lnSpc>
              <a:spcBef>
                <a:spcPts val="500"/>
              </a:spcBef>
              <a:spcAft>
                <a:spcPts val="1200"/>
              </a:spcAft>
              <a:buFont typeface="Arial" panose="020B0604020202020204" pitchFamily="34" charset="0"/>
              <a:buChar char="•"/>
            </a:pPr>
            <a:r>
              <a:rPr lang="en-US" sz="1700" dirty="0">
                <a:cs typeface="MV Boli" panose="02000500030200090000" pitchFamily="2" charset="0"/>
              </a:rPr>
              <a:t>Abandoned Well Plugging Initiative</a:t>
            </a:r>
          </a:p>
          <a:p>
            <a:pPr marL="347472" indent="-347472">
              <a:lnSpc>
                <a:spcPct val="90000"/>
              </a:lnSpc>
              <a:spcBef>
                <a:spcPts val="10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Recharge Water</a:t>
            </a:r>
          </a:p>
          <a:p>
            <a:pPr marL="804672" lvl="1" indent="-347472">
              <a:lnSpc>
                <a:spcPct val="70000"/>
              </a:lnSpc>
              <a:spcBef>
                <a:spcPts val="500"/>
              </a:spcBef>
              <a:buFont typeface="Arial" panose="020B0604020202020204" pitchFamily="34" charset="0"/>
              <a:buChar char="•"/>
            </a:pPr>
            <a:r>
              <a:rPr lang="en-US" sz="1700" dirty="0"/>
              <a:t>Regulated material storage/handling</a:t>
            </a:r>
          </a:p>
          <a:p>
            <a:pPr marL="804672" lvl="1" indent="-347472">
              <a:lnSpc>
                <a:spcPct val="70000"/>
              </a:lnSpc>
              <a:spcBef>
                <a:spcPts val="500"/>
              </a:spcBef>
              <a:buFont typeface="Arial" panose="020B0604020202020204" pitchFamily="34" charset="0"/>
              <a:buChar char="•"/>
            </a:pPr>
            <a:r>
              <a:rPr lang="en-US" sz="1700" dirty="0"/>
              <a:t>Conservation Easements (COSA EAPP)</a:t>
            </a:r>
          </a:p>
          <a:p>
            <a:pPr marL="804672" lvl="1" indent="-347472">
              <a:lnSpc>
                <a:spcPct val="70000"/>
              </a:lnSpc>
              <a:spcBef>
                <a:spcPts val="500"/>
              </a:spcBef>
              <a:buFont typeface="Arial" panose="020B0604020202020204" pitchFamily="34" charset="0"/>
              <a:buChar char="•"/>
            </a:pPr>
            <a:r>
              <a:rPr lang="en-US" sz="1700" dirty="0"/>
              <a:t>Urban BMPs (TCEQ WPAP)</a:t>
            </a:r>
          </a:p>
          <a:p>
            <a:pPr marL="804672" lvl="1" indent="-347472">
              <a:lnSpc>
                <a:spcPct val="70000"/>
              </a:lnSpc>
              <a:spcBef>
                <a:spcPts val="500"/>
              </a:spcBef>
              <a:buFont typeface="Arial" panose="020B0604020202020204" pitchFamily="34" charset="0"/>
              <a:buChar char="•"/>
            </a:pPr>
            <a:r>
              <a:rPr lang="en-US" sz="1700" dirty="0"/>
              <a:t>Agriculture BMPs (EA SRC)</a:t>
            </a:r>
          </a:p>
          <a:p>
            <a:pPr marL="804672" lvl="1" indent="-347472">
              <a:lnSpc>
                <a:spcPct val="70000"/>
              </a:lnSpc>
              <a:spcBef>
                <a:spcPts val="500"/>
              </a:spcBef>
              <a:buFont typeface="Arial" panose="020B0604020202020204" pitchFamily="34" charset="0"/>
              <a:buChar char="•"/>
            </a:pPr>
            <a:r>
              <a:rPr lang="en-US" sz="1700" dirty="0">
                <a:cs typeface="MV Boli" panose="02000500030200090000" pitchFamily="2" charset="0"/>
              </a:rPr>
              <a:t>First Responder Training</a:t>
            </a:r>
          </a:p>
          <a:p>
            <a:pPr marL="347472" indent="-347472">
              <a:lnSpc>
                <a:spcPct val="70000"/>
              </a:lnSpc>
              <a:spcBef>
                <a:spcPts val="1200"/>
              </a:spcBef>
              <a:buFont typeface="Arial" panose="020B0604020202020204" pitchFamily="34" charset="0"/>
              <a:buChar char="•"/>
            </a:pPr>
            <a:r>
              <a:rPr lang="en-US" sz="2000" dirty="0">
                <a:latin typeface="MV Boli" panose="02000500030200090000" pitchFamily="2" charset="0"/>
                <a:cs typeface="MV Boli" panose="02000500030200090000" pitchFamily="2" charset="0"/>
              </a:rPr>
              <a:t>Aquifer Research</a:t>
            </a:r>
          </a:p>
          <a:p>
            <a:pPr marL="804672" lvl="1" indent="-347472">
              <a:lnSpc>
                <a:spcPct val="70000"/>
              </a:lnSpc>
              <a:spcBef>
                <a:spcPts val="500"/>
              </a:spcBef>
              <a:buFont typeface="Arial" panose="020B0604020202020204" pitchFamily="34" charset="0"/>
              <a:buChar char="•"/>
            </a:pPr>
            <a:r>
              <a:rPr lang="en-US" sz="1700" dirty="0"/>
              <a:t>Vulnerability Study (EAA)</a:t>
            </a:r>
          </a:p>
          <a:p>
            <a:pPr marL="804672" lvl="1" indent="-347472">
              <a:lnSpc>
                <a:spcPct val="70000"/>
              </a:lnSpc>
              <a:spcBef>
                <a:spcPts val="500"/>
              </a:spcBef>
              <a:buFont typeface="Arial" panose="020B0604020202020204" pitchFamily="34" charset="0"/>
              <a:buChar char="•"/>
            </a:pPr>
            <a:r>
              <a:rPr lang="en-US" sz="1700" dirty="0"/>
              <a:t>Urban BMP Effectiveness Studies (COSA Proposition 1 funding)</a:t>
            </a:r>
          </a:p>
        </p:txBody>
      </p:sp>
      <p:sp>
        <p:nvSpPr>
          <p:cNvPr id="5" name="Arrow: Left-Right 4"/>
          <p:cNvSpPr/>
          <p:nvPr/>
        </p:nvSpPr>
        <p:spPr>
          <a:xfrm>
            <a:off x="5303253" y="2359196"/>
            <a:ext cx="744256" cy="4359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6733308" y="5351318"/>
            <a:ext cx="3616037" cy="5715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914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59" y="0"/>
            <a:ext cx="10515600" cy="912957"/>
          </a:xfrm>
        </p:spPr>
        <p:txBody>
          <a:bodyPr/>
          <a:lstStyle/>
          <a:p>
            <a:r>
              <a:rPr lang="en-US" u="sng" dirty="0">
                <a:latin typeface="+mn-lt"/>
              </a:rPr>
              <a:t>Other - Edwards Desalination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843" t="11294" r="6525" b="7879"/>
          <a:stretch/>
        </p:blipFill>
        <p:spPr>
          <a:xfrm>
            <a:off x="3915496" y="959106"/>
            <a:ext cx="8276504" cy="5898894"/>
          </a:xfrm>
          <a:prstGeom prst="rect">
            <a:avLst/>
          </a:prstGeom>
        </p:spPr>
      </p:pic>
      <p:sp>
        <p:nvSpPr>
          <p:cNvPr id="3" name="Rectangle 2"/>
          <p:cNvSpPr/>
          <p:nvPr/>
        </p:nvSpPr>
        <p:spPr>
          <a:xfrm>
            <a:off x="153987" y="912957"/>
            <a:ext cx="3761509" cy="4093428"/>
          </a:xfrm>
          <a:prstGeom prst="rect">
            <a:avLst/>
          </a:prstGeom>
        </p:spPr>
        <p:txBody>
          <a:bodyPr wrap="square">
            <a:spAutoFit/>
          </a:bodyPr>
          <a:lstStyle/>
          <a:p>
            <a:pPr>
              <a:spcBef>
                <a:spcPts val="1800"/>
              </a:spcBef>
            </a:pPr>
            <a:r>
              <a:rPr lang="en-US" sz="2000" dirty="0"/>
              <a:t>Benefits</a:t>
            </a:r>
          </a:p>
          <a:p>
            <a:pPr marL="285750" indent="-285750">
              <a:buFont typeface="Arial" panose="020B0604020202020204" pitchFamily="34" charset="0"/>
              <a:buChar char="•"/>
            </a:pPr>
            <a:r>
              <a:rPr lang="en-US" sz="2000" dirty="0"/>
              <a:t>Plentiful supply.</a:t>
            </a:r>
          </a:p>
          <a:p>
            <a:pPr marL="285750" indent="-285750">
              <a:buFont typeface="Arial" panose="020B0604020202020204" pitchFamily="34" charset="0"/>
              <a:buChar char="•"/>
            </a:pPr>
            <a:r>
              <a:rPr lang="en-US" sz="2000" dirty="0"/>
              <a:t>Unaffected by drought conditions.</a:t>
            </a:r>
          </a:p>
          <a:p>
            <a:endParaRPr lang="en-US" sz="2000" dirty="0"/>
          </a:p>
          <a:p>
            <a:r>
              <a:rPr lang="en-US" sz="2000" dirty="0"/>
              <a:t>Concerns</a:t>
            </a:r>
          </a:p>
          <a:p>
            <a:pPr marL="285750" indent="-285750">
              <a:buFont typeface="Arial" panose="020B0604020202020204" pitchFamily="34" charset="0"/>
              <a:buChar char="•"/>
            </a:pPr>
            <a:r>
              <a:rPr lang="en-US" sz="2000" dirty="0"/>
              <a:t>Requires Edwards permit within EAA jurisdiction.</a:t>
            </a:r>
          </a:p>
          <a:p>
            <a:pPr marL="285750" indent="-285750">
              <a:buFont typeface="Arial" panose="020B0604020202020204" pitchFamily="34" charset="0"/>
              <a:buChar char="•"/>
            </a:pPr>
            <a:r>
              <a:rPr lang="en-US" sz="2000" dirty="0"/>
              <a:t>Cost effectiveness of system</a:t>
            </a:r>
          </a:p>
          <a:p>
            <a:pPr marL="285750" indent="-285750">
              <a:buFont typeface="Arial" panose="020B0604020202020204" pitchFamily="34" charset="0"/>
              <a:buChar char="•"/>
            </a:pPr>
            <a:r>
              <a:rPr lang="en-US" sz="2000" dirty="0"/>
              <a:t>Long-term “mining” impacts, </a:t>
            </a:r>
            <a:r>
              <a:rPr lang="en-US" sz="2000" u="sng" dirty="0"/>
              <a:t>or,</a:t>
            </a:r>
            <a:endParaRPr lang="en-US" sz="2000" dirty="0"/>
          </a:p>
          <a:p>
            <a:pPr marL="285750" indent="-285750">
              <a:buFont typeface="Arial" panose="020B0604020202020204" pitchFamily="34" charset="0"/>
              <a:buChar char="•"/>
            </a:pPr>
            <a:r>
              <a:rPr lang="en-US" sz="2000" dirty="0"/>
              <a:t>Potential drawdown of EA freshwater zone.</a:t>
            </a:r>
          </a:p>
        </p:txBody>
      </p:sp>
      <p:sp>
        <p:nvSpPr>
          <p:cNvPr id="8" name="TextBox 7">
            <a:extLst>
              <a:ext uri="{FF2B5EF4-FFF2-40B4-BE49-F238E27FC236}">
                <a16:creationId xmlns:a16="http://schemas.microsoft.com/office/drawing/2014/main" id="{10EAEF16-4A36-4D79-9CA0-150D050F2219}"/>
              </a:ext>
            </a:extLst>
          </p:cNvPr>
          <p:cNvSpPr txBox="1"/>
          <p:nvPr/>
        </p:nvSpPr>
        <p:spPr>
          <a:xfrm>
            <a:off x="3915496" y="6119336"/>
            <a:ext cx="1750073" cy="738664"/>
          </a:xfrm>
          <a:prstGeom prst="rect">
            <a:avLst/>
          </a:prstGeom>
          <a:noFill/>
        </p:spPr>
        <p:txBody>
          <a:bodyPr wrap="square" rtlCol="0">
            <a:spAutoFit/>
          </a:bodyPr>
          <a:lstStyle/>
          <a:p>
            <a:r>
              <a:rPr lang="en-US" sz="1400" dirty="0">
                <a:solidFill>
                  <a:srgbClr val="FF0000"/>
                </a:solidFill>
              </a:rPr>
              <a:t>Graphic provided by:</a:t>
            </a:r>
          </a:p>
          <a:p>
            <a:r>
              <a:rPr lang="en-US" sz="1400" dirty="0">
                <a:solidFill>
                  <a:srgbClr val="FF0000"/>
                </a:solidFill>
              </a:rPr>
              <a:t>Dr. Alan Dutton and Stephen Hoff</a:t>
            </a:r>
          </a:p>
        </p:txBody>
      </p:sp>
    </p:spTree>
    <p:extLst>
      <p:ext uri="{BB962C8B-B14F-4D97-AF65-F5344CB8AC3E}">
        <p14:creationId xmlns:p14="http://schemas.microsoft.com/office/powerpoint/2010/main" val="1176950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7"/>
            <a:ext cx="10515600" cy="850611"/>
          </a:xfrm>
        </p:spPr>
        <p:txBody>
          <a:bodyPr/>
          <a:lstStyle/>
          <a:p>
            <a:r>
              <a:rPr lang="en-US" u="sng" dirty="0">
                <a:latin typeface="+mn-lt"/>
              </a:rPr>
              <a:t>Other - Water Reuse:</a:t>
            </a:r>
            <a:r>
              <a:rPr lang="en-US" dirty="0">
                <a:latin typeface="+mn-lt"/>
              </a:rPr>
              <a:t>  </a:t>
            </a:r>
            <a:r>
              <a:rPr lang="en-US" sz="4000" dirty="0">
                <a:latin typeface="+mn-lt"/>
              </a:rPr>
              <a:t>Categories of Use</a:t>
            </a:r>
            <a:endParaRPr lang="en-US" sz="2500" dirty="0">
              <a:latin typeface="+mn-lt"/>
            </a:endParaRPr>
          </a:p>
        </p:txBody>
      </p:sp>
      <p:sp>
        <p:nvSpPr>
          <p:cNvPr id="3" name="Content Placeholder 2"/>
          <p:cNvSpPr>
            <a:spLocks noGrp="1"/>
          </p:cNvSpPr>
          <p:nvPr>
            <p:ph idx="1"/>
          </p:nvPr>
        </p:nvSpPr>
        <p:spPr>
          <a:xfrm>
            <a:off x="207818" y="1153392"/>
            <a:ext cx="4291446" cy="5210094"/>
          </a:xfrm>
        </p:spPr>
        <p:txBody>
          <a:bodyPr>
            <a:normAutofit fontScale="85000" lnSpcReduction="20000"/>
          </a:bodyPr>
          <a:lstStyle/>
          <a:p>
            <a:r>
              <a:rPr lang="en-US" dirty="0"/>
              <a:t>Non-Potable Reuse</a:t>
            </a:r>
          </a:p>
          <a:p>
            <a:pPr lvl="1"/>
            <a:r>
              <a:rPr lang="en-US" dirty="0"/>
              <a:t>Irrigation</a:t>
            </a:r>
          </a:p>
          <a:p>
            <a:pPr lvl="1"/>
            <a:r>
              <a:rPr lang="en-US" dirty="0"/>
              <a:t>Industrial processes</a:t>
            </a:r>
          </a:p>
          <a:p>
            <a:pPr>
              <a:spcBef>
                <a:spcPts val="1800"/>
              </a:spcBef>
            </a:pPr>
            <a:r>
              <a:rPr lang="en-US" dirty="0"/>
              <a:t>Indirect Potable Reuse (IPR)</a:t>
            </a:r>
          </a:p>
          <a:p>
            <a:pPr lvl="1"/>
            <a:r>
              <a:rPr lang="en-US" dirty="0"/>
              <a:t>Discharge of </a:t>
            </a:r>
            <a:r>
              <a:rPr lang="en-US" u="sng" dirty="0"/>
              <a:t>advance treated </a:t>
            </a:r>
            <a:r>
              <a:rPr lang="en-US" dirty="0"/>
              <a:t>effluent into a natural water source for further treatment before drinking.</a:t>
            </a:r>
          </a:p>
          <a:p>
            <a:pPr>
              <a:spcBef>
                <a:spcPts val="1800"/>
              </a:spcBef>
            </a:pPr>
            <a:r>
              <a:rPr lang="en-US" dirty="0"/>
              <a:t>Direct Potable Reuse (DPR)</a:t>
            </a:r>
          </a:p>
          <a:p>
            <a:pPr lvl="1"/>
            <a:r>
              <a:rPr lang="en-US" dirty="0"/>
              <a:t>Direct connection of advance treated effluent into a municipal water supply system. </a:t>
            </a:r>
          </a:p>
          <a:p>
            <a:pPr>
              <a:spcBef>
                <a:spcPts val="1800"/>
              </a:spcBef>
            </a:pPr>
            <a:r>
              <a:rPr lang="en-US" dirty="0"/>
              <a:t>De Facto Reuse</a:t>
            </a:r>
          </a:p>
          <a:p>
            <a:pPr lvl="1"/>
            <a:r>
              <a:rPr lang="en-US" dirty="0"/>
              <a:t>Discharge of </a:t>
            </a:r>
            <a:r>
              <a:rPr lang="en-US" u="sng" dirty="0"/>
              <a:t>conventionally treated </a:t>
            </a:r>
            <a:r>
              <a:rPr lang="en-US" dirty="0"/>
              <a:t>effluent into water bodies that serve as source water resources for downstream communities.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909" y="1153390"/>
            <a:ext cx="7412183" cy="5210095"/>
          </a:xfrm>
          <a:prstGeom prst="rect">
            <a:avLst/>
          </a:prstGeom>
        </p:spPr>
      </p:pic>
      <p:cxnSp>
        <p:nvCxnSpPr>
          <p:cNvPr id="8" name="Straight Arrow Connector 7"/>
          <p:cNvCxnSpPr/>
          <p:nvPr/>
        </p:nvCxnSpPr>
        <p:spPr>
          <a:xfrm flipV="1">
            <a:off x="7180118" y="2826327"/>
            <a:ext cx="1880755" cy="1028700"/>
          </a:xfrm>
          <a:prstGeom prst="straightConnector1">
            <a:avLst/>
          </a:prstGeom>
          <a:ln w="76200">
            <a:solidFill>
              <a:srgbClr val="3F7DC9"/>
            </a:solidFill>
            <a:tailEnd type="triangle"/>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rot="19952941">
            <a:off x="7720827" y="3131741"/>
            <a:ext cx="644236" cy="230832"/>
          </a:xfrm>
          <a:prstGeom prst="rect">
            <a:avLst/>
          </a:prstGeom>
          <a:noFill/>
        </p:spPr>
        <p:txBody>
          <a:bodyPr wrap="square" rtlCol="0">
            <a:spAutoFit/>
          </a:bodyPr>
          <a:lstStyle/>
          <a:p>
            <a:r>
              <a:rPr lang="en-US" sz="900" b="1" cap="all" dirty="0">
                <a:latin typeface="Arial" panose="020B0604020202020204" pitchFamily="34" charset="0"/>
                <a:cs typeface="Arial" panose="020B0604020202020204" pitchFamily="34" charset="0"/>
              </a:rPr>
              <a:t>DPR</a:t>
            </a:r>
          </a:p>
        </p:txBody>
      </p:sp>
      <p:sp>
        <p:nvSpPr>
          <p:cNvPr id="10" name="TextBox 9"/>
          <p:cNvSpPr txBox="1"/>
          <p:nvPr/>
        </p:nvSpPr>
        <p:spPr>
          <a:xfrm>
            <a:off x="9764374" y="3131741"/>
            <a:ext cx="644236" cy="230832"/>
          </a:xfrm>
          <a:prstGeom prst="rect">
            <a:avLst/>
          </a:prstGeom>
          <a:noFill/>
        </p:spPr>
        <p:txBody>
          <a:bodyPr wrap="square" rtlCol="0">
            <a:spAutoFit/>
          </a:bodyPr>
          <a:lstStyle/>
          <a:p>
            <a:r>
              <a:rPr lang="en-US" sz="900" b="1" cap="all" dirty="0">
                <a:latin typeface="Arial" panose="020B0604020202020204" pitchFamily="34" charset="0"/>
                <a:cs typeface="Arial" panose="020B0604020202020204" pitchFamily="34" charset="0"/>
              </a:rPr>
              <a:t>IPR</a:t>
            </a:r>
          </a:p>
        </p:txBody>
      </p:sp>
      <p:cxnSp>
        <p:nvCxnSpPr>
          <p:cNvPr id="12" name="Straight Arrow Connector 11"/>
          <p:cNvCxnSpPr/>
          <p:nvPr/>
        </p:nvCxnSpPr>
        <p:spPr>
          <a:xfrm flipV="1">
            <a:off x="7065818" y="3969329"/>
            <a:ext cx="883227" cy="20780"/>
          </a:xfrm>
          <a:prstGeom prst="straightConnector1">
            <a:avLst/>
          </a:prstGeom>
          <a:ln w="76200">
            <a:solidFill>
              <a:srgbClr val="3F7DC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241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5" y="103909"/>
            <a:ext cx="10515600" cy="831273"/>
          </a:xfrm>
        </p:spPr>
        <p:txBody>
          <a:bodyPr/>
          <a:lstStyle/>
          <a:p>
            <a:r>
              <a:rPr lang="en-US" u="sng" dirty="0">
                <a:latin typeface="+mn-lt"/>
              </a:rPr>
              <a:t>Other - Water Reuse</a:t>
            </a:r>
          </a:p>
        </p:txBody>
      </p:sp>
      <p:sp>
        <p:nvSpPr>
          <p:cNvPr id="3" name="Content Placeholder 2"/>
          <p:cNvSpPr>
            <a:spLocks noGrp="1"/>
          </p:cNvSpPr>
          <p:nvPr>
            <p:ph idx="1"/>
          </p:nvPr>
        </p:nvSpPr>
        <p:spPr>
          <a:xfrm>
            <a:off x="332509" y="1194956"/>
            <a:ext cx="5424055" cy="5247408"/>
          </a:xfrm>
        </p:spPr>
        <p:txBody>
          <a:bodyPr>
            <a:normAutofit/>
          </a:bodyPr>
          <a:lstStyle/>
          <a:p>
            <a:r>
              <a:rPr lang="en-US" dirty="0"/>
              <a:t>Benefits</a:t>
            </a:r>
          </a:p>
          <a:p>
            <a:pPr lvl="1"/>
            <a:r>
              <a:rPr lang="en-US" dirty="0"/>
              <a:t>Reduce pollutant loadings.</a:t>
            </a:r>
          </a:p>
          <a:p>
            <a:pPr lvl="1"/>
            <a:r>
              <a:rPr lang="en-US" dirty="0"/>
              <a:t>Reliability during drought.</a:t>
            </a:r>
          </a:p>
          <a:p>
            <a:pPr lvl="1"/>
            <a:r>
              <a:rPr lang="en-US" dirty="0"/>
              <a:t>Supply increases with population.</a:t>
            </a:r>
          </a:p>
          <a:p>
            <a:pPr>
              <a:spcBef>
                <a:spcPts val="1800"/>
              </a:spcBef>
            </a:pPr>
            <a:r>
              <a:rPr lang="en-US" dirty="0"/>
              <a:t>Concerns</a:t>
            </a:r>
          </a:p>
          <a:p>
            <a:pPr lvl="1"/>
            <a:r>
              <a:rPr lang="en-US" dirty="0"/>
              <a:t>Safeguards to protect human health.</a:t>
            </a:r>
          </a:p>
          <a:p>
            <a:pPr lvl="1"/>
            <a:r>
              <a:rPr lang="en-US" dirty="0"/>
              <a:t>Public perception.</a:t>
            </a:r>
          </a:p>
          <a:p>
            <a:pPr lvl="1"/>
            <a:r>
              <a:rPr lang="en-US" dirty="0"/>
              <a:t>Disposal of concentrate from water purification process.</a:t>
            </a:r>
          </a:p>
          <a:p>
            <a:pPr lvl="1"/>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792"/>
          <a:stretch/>
        </p:blipFill>
        <p:spPr>
          <a:xfrm>
            <a:off x="5891644" y="1194956"/>
            <a:ext cx="6300355" cy="4582391"/>
          </a:xfrm>
          <a:prstGeom prst="rect">
            <a:avLst/>
          </a:prstGeom>
        </p:spPr>
      </p:pic>
    </p:spTree>
    <p:extLst>
      <p:ext uri="{BB962C8B-B14F-4D97-AF65-F5344CB8AC3E}">
        <p14:creationId xmlns:p14="http://schemas.microsoft.com/office/powerpoint/2010/main" val="2497086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astelsSmooth trans="40000" scaling="60"/>
                    </a14:imgEffect>
                  </a14:imgLayer>
                </a14:imgProps>
              </a:ext>
            </a:extLst>
          </a:blip>
          <a:stretch>
            <a:fillRect/>
          </a:stretch>
        </p:blipFill>
        <p:spPr>
          <a:xfrm>
            <a:off x="2641" y="1408691"/>
            <a:ext cx="12218529" cy="5449308"/>
          </a:xfrm>
          <a:prstGeom prst="rect">
            <a:avLst/>
          </a:prstGeom>
          <a:blipFill>
            <a:blip r:embed="rId5"/>
            <a:tile tx="0" ty="0" sx="100000" sy="100000" flip="none" algn="tl"/>
          </a:blipFill>
        </p:spPr>
      </p:pic>
      <p:sp>
        <p:nvSpPr>
          <p:cNvPr id="3" name="Content Placeholder 2"/>
          <p:cNvSpPr>
            <a:spLocks noGrp="1"/>
          </p:cNvSpPr>
          <p:nvPr>
            <p:ph idx="1"/>
          </p:nvPr>
        </p:nvSpPr>
        <p:spPr>
          <a:xfrm>
            <a:off x="83127" y="1576889"/>
            <a:ext cx="11856028" cy="5112911"/>
          </a:xfrm>
          <a:effectLst>
            <a:glow>
              <a:schemeClr val="bg1"/>
            </a:glow>
          </a:effectLst>
        </p:spPr>
        <p:txBody>
          <a:bodyPr>
            <a:normAutofit/>
          </a:bodyPr>
          <a:lstStyle/>
          <a:p>
            <a:pPr lvl="1">
              <a:spcBef>
                <a:spcPts val="0"/>
              </a:spcBef>
              <a:spcAft>
                <a:spcPts val="1800"/>
              </a:spcAft>
            </a:pPr>
            <a:r>
              <a:rPr lang="en-US" sz="2800" dirty="0">
                <a:effectLst>
                  <a:glow rad="254000">
                    <a:schemeClr val="bg1"/>
                  </a:glow>
                </a:effectLst>
              </a:rPr>
              <a:t>Re-Conceptualizing the EAA’s Program Vision</a:t>
            </a:r>
          </a:p>
          <a:p>
            <a:pPr lvl="1">
              <a:spcBef>
                <a:spcPts val="0"/>
              </a:spcBef>
              <a:spcAft>
                <a:spcPts val="1800"/>
              </a:spcAft>
            </a:pPr>
            <a:r>
              <a:rPr lang="en-US" sz="2800" dirty="0">
                <a:effectLst>
                  <a:glow rad="254000">
                    <a:schemeClr val="bg1"/>
                  </a:glow>
                </a:effectLst>
              </a:rPr>
              <a:t>Recommended Program Initiatives</a:t>
            </a:r>
          </a:p>
          <a:p>
            <a:pPr marL="457200" lvl="1" indent="0">
              <a:spcBef>
                <a:spcPts val="0"/>
              </a:spcBef>
              <a:spcAft>
                <a:spcPts val="1800"/>
              </a:spcAft>
              <a:buNone/>
            </a:pPr>
            <a:endParaRPr lang="en-US" i="1" dirty="0">
              <a:effectLst>
                <a:glow rad="101600">
                  <a:schemeClr val="bg1">
                    <a:alpha val="40000"/>
                  </a:schemeClr>
                </a:glow>
              </a:effectLst>
            </a:endParaRPr>
          </a:p>
          <a:p>
            <a:pPr lvl="1">
              <a:spcBef>
                <a:spcPts val="0"/>
              </a:spcBef>
              <a:spcAft>
                <a:spcPts val="1800"/>
              </a:spcAft>
            </a:pPr>
            <a:endParaRPr lang="en-US" sz="2800" dirty="0">
              <a:effectLst>
                <a:glow rad="101600">
                  <a:schemeClr val="bg1">
                    <a:alpha val="40000"/>
                  </a:schemeClr>
                </a:glow>
              </a:effectLst>
            </a:endParaRPr>
          </a:p>
          <a:p>
            <a:endParaRPr lang="en-US" dirty="0"/>
          </a:p>
        </p:txBody>
      </p:sp>
      <p:sp>
        <p:nvSpPr>
          <p:cNvPr id="4" name="Title 1"/>
          <p:cNvSpPr>
            <a:spLocks noGrp="1"/>
          </p:cNvSpPr>
          <p:nvPr>
            <p:ph type="title"/>
          </p:nvPr>
        </p:nvSpPr>
        <p:spPr>
          <a:xfrm>
            <a:off x="592282" y="83128"/>
            <a:ext cx="11158846" cy="1325563"/>
          </a:xfrm>
        </p:spPr>
        <p:txBody>
          <a:bodyPr>
            <a:noAutofit/>
          </a:bodyPr>
          <a:lstStyle/>
          <a:p>
            <a:r>
              <a:rPr lang="en-US" dirty="0">
                <a:latin typeface="+mn-lt"/>
                <a:cs typeface="MV Boli" panose="02000500030200090000" pitchFamily="2" charset="0"/>
              </a:rPr>
              <a:t>Staff Recommendations</a:t>
            </a:r>
            <a:endParaRPr lang="en-US"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95760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708072" y="2400300"/>
            <a:ext cx="5413664" cy="3896590"/>
          </a:xfrm>
          <a:prstGeom prst="ellipse">
            <a:avLst/>
          </a:prstGeom>
          <a:solidFill>
            <a:schemeClr val="accent2">
              <a:lumMod val="50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a:ea typeface="+mn-ea"/>
                <a:cs typeface="+mn-cs"/>
              </a:rPr>
              <a:t>Manage</a:t>
            </a:r>
          </a:p>
        </p:txBody>
      </p:sp>
      <p:sp>
        <p:nvSpPr>
          <p:cNvPr id="2" name="Title 1"/>
          <p:cNvSpPr>
            <a:spLocks noGrp="1"/>
          </p:cNvSpPr>
          <p:nvPr>
            <p:ph type="title"/>
          </p:nvPr>
        </p:nvSpPr>
        <p:spPr>
          <a:xfrm>
            <a:off x="838200" y="195625"/>
            <a:ext cx="10515600" cy="2035174"/>
          </a:xfrm>
        </p:spPr>
        <p:txBody>
          <a:bodyPr>
            <a:normAutofit/>
          </a:bodyPr>
          <a:lstStyle/>
          <a:p>
            <a:r>
              <a:rPr lang="en-US" sz="3200" dirty="0">
                <a:latin typeface="+mn-lt"/>
              </a:rPr>
              <a:t>Re-Conceptualizing the “Recharge” Program Vision:</a:t>
            </a:r>
            <a:br>
              <a:rPr lang="en-US" sz="3200" dirty="0">
                <a:latin typeface="+mn-lt"/>
              </a:rPr>
            </a:br>
            <a:r>
              <a:rPr lang="en-US" sz="2700" dirty="0">
                <a:latin typeface="Arial Rounded MT Bold" panose="020F0704030504030204" pitchFamily="34" charset="0"/>
              </a:rPr>
              <a:t>Optimizing and Protecting the Beneficial Use of the Aquifer</a:t>
            </a:r>
          </a:p>
        </p:txBody>
      </p:sp>
      <p:sp>
        <p:nvSpPr>
          <p:cNvPr id="5" name="Rectangle: Rounded Corners 4"/>
          <p:cNvSpPr/>
          <p:nvPr/>
        </p:nvSpPr>
        <p:spPr>
          <a:xfrm>
            <a:off x="838200" y="2524990"/>
            <a:ext cx="3335482" cy="91440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Manage</a:t>
            </a:r>
          </a:p>
        </p:txBody>
      </p:sp>
      <p:sp>
        <p:nvSpPr>
          <p:cNvPr id="6" name="Rectangle: Rounded Corners 5"/>
          <p:cNvSpPr/>
          <p:nvPr/>
        </p:nvSpPr>
        <p:spPr>
          <a:xfrm>
            <a:off x="838200" y="5031651"/>
            <a:ext cx="3335482" cy="9144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Protect</a:t>
            </a:r>
          </a:p>
        </p:txBody>
      </p:sp>
      <p:sp>
        <p:nvSpPr>
          <p:cNvPr id="7" name="Rectangle: Rounded Corners 6"/>
          <p:cNvSpPr/>
          <p:nvPr/>
        </p:nvSpPr>
        <p:spPr>
          <a:xfrm>
            <a:off x="838200" y="3778393"/>
            <a:ext cx="3335482" cy="914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Enhance</a:t>
            </a:r>
          </a:p>
        </p:txBody>
      </p:sp>
      <p:sp>
        <p:nvSpPr>
          <p:cNvPr id="9" name="Rectangle: Rounded Corners 8"/>
          <p:cNvSpPr/>
          <p:nvPr/>
        </p:nvSpPr>
        <p:spPr>
          <a:xfrm>
            <a:off x="6747163" y="3087036"/>
            <a:ext cx="3335482" cy="914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Optimize Quantity</a:t>
            </a:r>
          </a:p>
        </p:txBody>
      </p:sp>
      <p:sp>
        <p:nvSpPr>
          <p:cNvPr id="10" name="Rectangle: Rounded Corners 9"/>
          <p:cNvSpPr/>
          <p:nvPr/>
        </p:nvSpPr>
        <p:spPr>
          <a:xfrm>
            <a:off x="6747163" y="4690624"/>
            <a:ext cx="3335482" cy="914400"/>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Protect Quality</a:t>
            </a:r>
          </a:p>
        </p:txBody>
      </p:sp>
      <p:sp>
        <p:nvSpPr>
          <p:cNvPr id="12" name="Arrow: Right 11"/>
          <p:cNvSpPr/>
          <p:nvPr/>
        </p:nvSpPr>
        <p:spPr>
          <a:xfrm>
            <a:off x="4451672" y="4001436"/>
            <a:ext cx="1061887"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652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989" y="5474454"/>
            <a:ext cx="8507010" cy="1152283"/>
          </a:xfrm>
          <a:effectLst>
            <a:glow rad="127000">
              <a:schemeClr val="bg1"/>
            </a:glow>
          </a:effectLst>
        </p:spPr>
        <p:txBody>
          <a:bodyPr>
            <a:normAutofit lnSpcReduction="10000"/>
          </a:bodyPr>
          <a:lstStyle/>
          <a:p>
            <a:pPr lvl="1"/>
            <a:r>
              <a:rPr lang="en-US" sz="1900" dirty="0">
                <a:effectLst/>
              </a:rPr>
              <a:t>Identify and prioritize risks to water quality.</a:t>
            </a:r>
          </a:p>
          <a:p>
            <a:pPr lvl="1"/>
            <a:r>
              <a:rPr lang="en-US" sz="1900" dirty="0">
                <a:effectLst/>
              </a:rPr>
              <a:t>The Edwards Aquifer Protection Program.</a:t>
            </a:r>
          </a:p>
          <a:p>
            <a:pPr lvl="1">
              <a:spcAft>
                <a:spcPts val="1200"/>
              </a:spcAft>
            </a:pPr>
            <a:r>
              <a:rPr lang="en-US" sz="1900" dirty="0">
                <a:effectLst/>
              </a:rPr>
              <a:t>Provide input(s) to facilitate more effective policy and regulation by others.</a:t>
            </a:r>
          </a:p>
          <a:p>
            <a:endParaRPr lang="en-US" dirty="0"/>
          </a:p>
        </p:txBody>
      </p:sp>
      <p:sp>
        <p:nvSpPr>
          <p:cNvPr id="4" name="Title 1"/>
          <p:cNvSpPr>
            <a:spLocks noGrp="1"/>
          </p:cNvSpPr>
          <p:nvPr>
            <p:ph type="title"/>
          </p:nvPr>
        </p:nvSpPr>
        <p:spPr>
          <a:xfrm>
            <a:off x="238991" y="3890261"/>
            <a:ext cx="11565082" cy="1041973"/>
          </a:xfrm>
        </p:spPr>
        <p:txBody>
          <a:bodyPr>
            <a:noAutofit/>
          </a:bodyPr>
          <a:lstStyle/>
          <a:p>
            <a:r>
              <a:rPr lang="en-US" sz="4000" dirty="0">
                <a:latin typeface="MV Boli" panose="02000500030200090000" pitchFamily="2" charset="0"/>
                <a:cs typeface="MV Boli" panose="02000500030200090000" pitchFamily="2" charset="0"/>
              </a:rPr>
              <a:t>2</a:t>
            </a:r>
            <a:r>
              <a:rPr lang="en-US" sz="4000" dirty="0">
                <a:effectLst/>
                <a:latin typeface="MV Boli" panose="02000500030200090000" pitchFamily="2" charset="0"/>
                <a:cs typeface="MV Boli" panose="02000500030200090000" pitchFamily="2" charset="0"/>
              </a:rPr>
              <a:t>.  Protect Water Quality </a:t>
            </a:r>
          </a:p>
        </p:txBody>
      </p:sp>
      <p:sp>
        <p:nvSpPr>
          <p:cNvPr id="6" name="Content Placeholder 2"/>
          <p:cNvSpPr txBox="1">
            <a:spLocks/>
          </p:cNvSpPr>
          <p:nvPr/>
        </p:nvSpPr>
        <p:spPr>
          <a:xfrm>
            <a:off x="238990" y="4608377"/>
            <a:ext cx="9101907" cy="1046465"/>
          </a:xfrm>
          <a:prstGeom prst="rect">
            <a:avLst/>
          </a:prstGeom>
          <a:effectLst>
            <a:glow rad="127000">
              <a:schemeClr val="bg1"/>
            </a:glo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Protecting recharge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water quality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is essential for long-term sustainability of the Aquifer.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p:cNvSpPr txBox="1">
            <a:spLocks/>
          </p:cNvSpPr>
          <p:nvPr/>
        </p:nvSpPr>
        <p:spPr>
          <a:xfrm>
            <a:off x="238991" y="1000548"/>
            <a:ext cx="11866417" cy="8595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V Boli" panose="02000500030200090000" pitchFamily="2" charset="0"/>
                <a:ea typeface="+mj-ea"/>
                <a:cs typeface="MV Boli" panose="02000500030200090000" pitchFamily="2" charset="0"/>
              </a:rPr>
              <a:t>1.  Optimize Water Quantity</a:t>
            </a:r>
          </a:p>
        </p:txBody>
      </p:sp>
      <p:sp>
        <p:nvSpPr>
          <p:cNvPr id="10" name="Content Placeholder 2"/>
          <p:cNvSpPr txBox="1">
            <a:spLocks/>
          </p:cNvSpPr>
          <p:nvPr/>
        </p:nvSpPr>
        <p:spPr>
          <a:xfrm>
            <a:off x="-228598" y="1705888"/>
            <a:ext cx="9237020" cy="20946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Protecting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natural recharge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and increasing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long-term system storage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are recommended priorities to optimize the Firm Yield of the Aquifer.</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The Edwards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V Boli" panose="02000500030200090000" pitchFamily="2" charset="0"/>
              </a:rPr>
              <a:t> Aquifer Protection Program.</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Facilitate annual workshop for innovative optimization and protection strategies.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Function as a liaison to water supply projects sponsored by others.</a:t>
            </a: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rPr>
              <a:t>Facilitate regional collaboration.</a:t>
            </a: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endParaRPr>
          </a:p>
          <a:p>
            <a:pPr marL="1143000" marR="0" lvl="2"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V Boli" panose="02000500030200090000" pitchFamily="2" charset="0"/>
            </a:endParaRPr>
          </a:p>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glow rad="254000">
                  <a:prstClr val="white">
                    <a:alpha val="75000"/>
                  </a:prstClr>
                </a:glow>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239" t="23519" r="31139" b="22213"/>
          <a:stretch/>
        </p:blipFill>
        <p:spPr>
          <a:xfrm>
            <a:off x="9180120" y="4428910"/>
            <a:ext cx="2753590" cy="1848747"/>
          </a:xfrm>
          <a:prstGeom prst="rect">
            <a:avLst/>
          </a:prstGeom>
          <a:ln w="50800">
            <a:solidFill>
              <a:schemeClr val="tx1"/>
            </a:solidFill>
          </a:ln>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6902" t="8636" r="13442" b="50303"/>
          <a:stretch/>
        </p:blipFill>
        <p:spPr>
          <a:xfrm>
            <a:off x="9180120" y="1510054"/>
            <a:ext cx="2753590" cy="1837987"/>
          </a:xfrm>
          <a:prstGeom prst="rect">
            <a:avLst/>
          </a:prstGeom>
          <a:ln w="50800">
            <a:solidFill>
              <a:schemeClr val="tx1"/>
            </a:solidFill>
          </a:ln>
          <a:effectLst>
            <a:outerShdw algn="ctr" rotWithShape="0">
              <a:srgbClr val="000000"/>
            </a:outerShdw>
          </a:effectLst>
        </p:spPr>
      </p:pic>
      <p:sp>
        <p:nvSpPr>
          <p:cNvPr id="18" name="Title 1"/>
          <p:cNvSpPr txBox="1">
            <a:spLocks/>
          </p:cNvSpPr>
          <p:nvPr/>
        </p:nvSpPr>
        <p:spPr>
          <a:xfrm>
            <a:off x="415635" y="-43667"/>
            <a:ext cx="11310257" cy="964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V Boli" panose="02000500030200090000" pitchFamily="2" charset="0"/>
              </a:rPr>
              <a:t>Recommended Program Objectives</a:t>
            </a:r>
            <a:endParaRPr kumimoji="0" lang="en-US" sz="4400" b="0" i="0" u="none" strike="noStrike" kern="1200" cap="none" spc="0" normalizeH="0" baseline="0" noProof="0" dirty="0">
              <a:ln>
                <a:noFill/>
              </a:ln>
              <a:solidFill>
                <a:prstClr val="black"/>
              </a:solidFill>
              <a:effectLst/>
              <a:uLnTx/>
              <a:uFillTx/>
              <a:latin typeface="MV Boli" panose="02000500030200090000" pitchFamily="2" charset="0"/>
              <a:ea typeface="+mj-ea"/>
              <a:cs typeface="MV Boli" panose="02000500030200090000" pitchFamily="2" charset="0"/>
            </a:endParaRPr>
          </a:p>
        </p:txBody>
      </p:sp>
    </p:spTree>
    <p:extLst>
      <p:ext uri="{BB962C8B-B14F-4D97-AF65-F5344CB8AC3E}">
        <p14:creationId xmlns:p14="http://schemas.microsoft.com/office/powerpoint/2010/main" val="3224766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19062" b="5937"/>
          <a:stretch/>
        </p:blipFill>
        <p:spPr>
          <a:xfrm>
            <a:off x="0" y="0"/>
            <a:ext cx="12192000" cy="6858000"/>
          </a:xfrm>
        </p:spPr>
      </p:pic>
      <p:sp>
        <p:nvSpPr>
          <p:cNvPr id="2" name="Title 1"/>
          <p:cNvSpPr>
            <a:spLocks noGrp="1"/>
          </p:cNvSpPr>
          <p:nvPr>
            <p:ph type="title"/>
          </p:nvPr>
        </p:nvSpPr>
        <p:spPr>
          <a:xfrm>
            <a:off x="639896" y="508344"/>
            <a:ext cx="10515600" cy="1325563"/>
          </a:xfrm>
        </p:spPr>
        <p:txBody>
          <a:bodyPr/>
          <a:lstStyle/>
          <a:p>
            <a:pPr algn="ctr"/>
            <a:r>
              <a:rPr lang="en-US" b="1" dirty="0">
                <a:effectLst>
                  <a:glow rad="241300">
                    <a:schemeClr val="bg1"/>
                  </a:glow>
                </a:effectLst>
              </a:rPr>
              <a:t>Questions?</a:t>
            </a:r>
          </a:p>
        </p:txBody>
      </p:sp>
      <p:sp>
        <p:nvSpPr>
          <p:cNvPr id="4" name="TextBox 3"/>
          <p:cNvSpPr txBox="1"/>
          <p:nvPr/>
        </p:nvSpPr>
        <p:spPr>
          <a:xfrm>
            <a:off x="282767" y="5620396"/>
            <a:ext cx="11909233" cy="461665"/>
          </a:xfrm>
          <a:prstGeom prst="rect">
            <a:avLst/>
          </a:prstGeom>
          <a:noFill/>
        </p:spPr>
        <p:txBody>
          <a:bodyPr wrap="square" rtlCol="0">
            <a:spAutoFit/>
          </a:bodyPr>
          <a:lstStyle/>
          <a:p>
            <a:r>
              <a:rPr lang="en-US" sz="2400" b="1" i="1" dirty="0">
                <a:solidFill>
                  <a:schemeClr val="accent2">
                    <a:lumMod val="50000"/>
                  </a:schemeClr>
                </a:solidFill>
              </a:rPr>
              <a:t>.</a:t>
            </a:r>
          </a:p>
        </p:txBody>
      </p:sp>
    </p:spTree>
    <p:extLst>
      <p:ext uri="{BB962C8B-B14F-4D97-AF65-F5344CB8AC3E}">
        <p14:creationId xmlns:p14="http://schemas.microsoft.com/office/powerpoint/2010/main" val="106937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004" y="81344"/>
            <a:ext cx="11334092" cy="6672885"/>
          </a:xfrm>
        </p:spPr>
      </p:pic>
      <p:sp>
        <p:nvSpPr>
          <p:cNvPr id="9" name="Oval 8"/>
          <p:cNvSpPr/>
          <p:nvPr/>
        </p:nvSpPr>
        <p:spPr>
          <a:xfrm rot="7004517">
            <a:off x="7466182" y="2710889"/>
            <a:ext cx="1436318" cy="45466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867547" y="679268"/>
            <a:ext cx="2790626" cy="830997"/>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Aquifer Hydraulics</a:t>
            </a:r>
          </a:p>
          <a:p>
            <a:pPr lvl="0" algn="ctr">
              <a:defRPr/>
            </a:pPr>
            <a:r>
              <a:rPr lang="en-US" sz="2400" dirty="0">
                <a:solidFill>
                  <a:prstClr val="black"/>
                </a:solidFill>
              </a:rPr>
              <a:t>Response to Rainfall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4681784" y="4156214"/>
            <a:ext cx="258699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July 2011 – April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+21 feet in 6.5 months</a:t>
            </a:r>
          </a:p>
        </p:txBody>
      </p:sp>
      <p:cxnSp>
        <p:nvCxnSpPr>
          <p:cNvPr id="12" name="Straight Arrow Connector 11"/>
          <p:cNvCxnSpPr/>
          <p:nvPr/>
        </p:nvCxnSpPr>
        <p:spPr>
          <a:xfrm flipV="1">
            <a:off x="7132320" y="3606459"/>
            <a:ext cx="640080" cy="6637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64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004" y="81344"/>
            <a:ext cx="11334092" cy="6672885"/>
          </a:xfrm>
        </p:spPr>
      </p:pic>
      <p:sp>
        <p:nvSpPr>
          <p:cNvPr id="7" name="Oval 6"/>
          <p:cNvSpPr/>
          <p:nvPr/>
        </p:nvSpPr>
        <p:spPr>
          <a:xfrm rot="3030390">
            <a:off x="477450" y="1690988"/>
            <a:ext cx="3100611" cy="81980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122121" y="3749040"/>
            <a:ext cx="390748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December 2004 – September 2006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-53 feet in 20 months</a:t>
            </a:r>
          </a:p>
        </p:txBody>
      </p:sp>
      <p:cxnSp>
        <p:nvCxnSpPr>
          <p:cNvPr id="5" name="Straight Arrow Connector 4"/>
          <p:cNvCxnSpPr/>
          <p:nvPr/>
        </p:nvCxnSpPr>
        <p:spPr>
          <a:xfrm flipH="1" flipV="1">
            <a:off x="3108961" y="3304904"/>
            <a:ext cx="1123405" cy="6400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67547" y="679268"/>
            <a:ext cx="2900326" cy="830997"/>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Aquifer Hydraulics</a:t>
            </a:r>
          </a:p>
          <a:p>
            <a:pPr lvl="0" algn="ctr">
              <a:defRPr/>
            </a:pPr>
            <a:r>
              <a:rPr lang="en-US" sz="2400" dirty="0">
                <a:solidFill>
                  <a:prstClr val="black"/>
                </a:solidFill>
              </a:rPr>
              <a:t>Response to Drought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29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004" y="81344"/>
            <a:ext cx="11334092" cy="6672885"/>
          </a:xfrm>
        </p:spPr>
      </p:pic>
      <p:sp>
        <p:nvSpPr>
          <p:cNvPr id="8" name="Oval 7"/>
          <p:cNvSpPr/>
          <p:nvPr/>
        </p:nvSpPr>
        <p:spPr>
          <a:xfrm rot="3030390">
            <a:off x="3207767" y="1856785"/>
            <a:ext cx="3167454" cy="81980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071769" y="3673073"/>
            <a:ext cx="316048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September 2007 – July 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-61 feet in 22 months</a:t>
            </a:r>
          </a:p>
        </p:txBody>
      </p:sp>
      <p:cxnSp>
        <p:nvCxnSpPr>
          <p:cNvPr id="11" name="Straight Arrow Connector 10"/>
          <p:cNvCxnSpPr/>
          <p:nvPr/>
        </p:nvCxnSpPr>
        <p:spPr>
          <a:xfrm flipV="1">
            <a:off x="4506686" y="3213463"/>
            <a:ext cx="496388" cy="55335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67546" y="679268"/>
            <a:ext cx="2827899" cy="830997"/>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Aquifer Hydraulics</a:t>
            </a:r>
          </a:p>
          <a:p>
            <a:pPr algn="ctr">
              <a:defRPr/>
            </a:pPr>
            <a:r>
              <a:rPr lang="en-US" sz="2400" dirty="0">
                <a:solidFill>
                  <a:prstClr val="black"/>
                </a:solidFill>
              </a:rPr>
              <a:t>Response to Drought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6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004" y="81344"/>
            <a:ext cx="11334092" cy="6672885"/>
          </a:xfrm>
        </p:spPr>
      </p:pic>
      <p:sp>
        <p:nvSpPr>
          <p:cNvPr id="9" name="Oval 8"/>
          <p:cNvSpPr/>
          <p:nvPr/>
        </p:nvSpPr>
        <p:spPr>
          <a:xfrm rot="3606105">
            <a:off x="6301132" y="2337115"/>
            <a:ext cx="2353883" cy="8324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382381" y="4204764"/>
            <a:ext cx="285276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October 2010 – July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-41 feet in 20 months</a:t>
            </a:r>
          </a:p>
        </p:txBody>
      </p:sp>
      <p:cxnSp>
        <p:nvCxnSpPr>
          <p:cNvPr id="11" name="Straight Arrow Connector 10"/>
          <p:cNvCxnSpPr/>
          <p:nvPr/>
        </p:nvCxnSpPr>
        <p:spPr>
          <a:xfrm flipV="1">
            <a:off x="6115050" y="3647242"/>
            <a:ext cx="1474470" cy="7157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67546" y="679268"/>
            <a:ext cx="2864113" cy="830997"/>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Aquifer Hydraulics</a:t>
            </a:r>
          </a:p>
          <a:p>
            <a:pPr algn="ctr">
              <a:defRPr/>
            </a:pPr>
            <a:r>
              <a:rPr lang="en-US" sz="2400" dirty="0">
                <a:solidFill>
                  <a:prstClr val="black"/>
                </a:solidFill>
              </a:rPr>
              <a:t>Response to Drought</a:t>
            </a:r>
          </a:p>
        </p:txBody>
      </p:sp>
    </p:spTree>
    <p:extLst>
      <p:ext uri="{BB962C8B-B14F-4D97-AF65-F5344CB8AC3E}">
        <p14:creationId xmlns:p14="http://schemas.microsoft.com/office/powerpoint/2010/main" val="699650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26070</TotalTime>
  <Words>7208</Words>
  <Application>Microsoft Office PowerPoint</Application>
  <PresentationFormat>Widescreen</PresentationFormat>
  <Paragraphs>822</Paragraphs>
  <Slides>57</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Arial Rounded MT Bold</vt:lpstr>
      <vt:lpstr>Calibri</vt:lpstr>
      <vt:lpstr>Calibri Light</vt:lpstr>
      <vt:lpstr>MV Boli</vt:lpstr>
      <vt:lpstr>Wingdings</vt:lpstr>
      <vt:lpstr>Office Theme</vt:lpstr>
      <vt:lpstr>Re-conceptualizing the EAA Recharge Program for Optimizing and  Protecting the Beneficial Use of the Edwards Aquifer  July 11, 2017</vt:lpstr>
      <vt:lpstr>Presentation Overview</vt:lpstr>
      <vt:lpstr>Aquifer Characteristics, Hydraulics</vt:lpstr>
      <vt:lpstr>PowerPoint Presentation</vt:lpstr>
      <vt:lpstr>PowerPoint Presentation</vt:lpstr>
      <vt:lpstr>PowerPoint Presentation</vt:lpstr>
      <vt:lpstr>PowerPoint Presentation</vt:lpstr>
      <vt:lpstr>PowerPoint Presentation</vt:lpstr>
      <vt:lpstr>PowerPoint Presentation</vt:lpstr>
      <vt:lpstr>Aquifer Hydraulics Summary</vt:lpstr>
      <vt:lpstr>Aquifer Characteristics and Firm Yield</vt:lpstr>
      <vt:lpstr>Importance of Firm Yield</vt:lpstr>
      <vt:lpstr>PowerPoint Presentation</vt:lpstr>
      <vt:lpstr>History of the EAA Recharge Program</vt:lpstr>
      <vt:lpstr>Program Evolution</vt:lpstr>
      <vt:lpstr>Program Evolution</vt:lpstr>
      <vt:lpstr>Program Evolution</vt:lpstr>
      <vt:lpstr>Program Evolution – Optimization and Protection</vt:lpstr>
      <vt:lpstr>PowerPoint Presentation</vt:lpstr>
      <vt:lpstr>Can We Improve our Optimization Strategies?</vt:lpstr>
      <vt:lpstr>Summary</vt:lpstr>
      <vt:lpstr>Summary</vt:lpstr>
      <vt:lpstr>Status of Region-Wide Water Planning</vt:lpstr>
      <vt:lpstr>Region L – Planning Criteria</vt:lpstr>
      <vt:lpstr>Region L:  Water Demands  and Additional Needs </vt:lpstr>
      <vt:lpstr>Region L - New Water Supply Sources – 2070</vt:lpstr>
      <vt:lpstr>Management - EAHCP:  Phased implementation of pumping restrictions during critical periods.</vt:lpstr>
      <vt:lpstr>Management - Edwards Transfers:  Allows permit holders to sell or lease up to 50% of their initially permitted irrigation rights. </vt:lpstr>
      <vt:lpstr>Region-wide Water Planning - Summary</vt:lpstr>
      <vt:lpstr>Aquifer Optimization Strategies</vt:lpstr>
      <vt:lpstr>Optimizing Beneficial Use of the Aquifer</vt:lpstr>
      <vt:lpstr>Optimizing Beneficial Use - Water Quality</vt:lpstr>
      <vt:lpstr>Optimizing Beneficial Use - Recharge</vt:lpstr>
      <vt:lpstr>Development of Capital and Annual Project Cost</vt:lpstr>
      <vt:lpstr>Watersheds of Existing Dams</vt:lpstr>
      <vt:lpstr>Watersheds of Existing and Trans-Texas Proposed Dams</vt:lpstr>
      <vt:lpstr>Watersheds of Existing and Package 2c Dams</vt:lpstr>
      <vt:lpstr>Enhanced Recharge Capacity &amp; Cost:   Ranked by Sustained Yield (SAWS) </vt:lpstr>
      <vt:lpstr>Accumulated Quantity &amp; Cost (Drought Conditions)</vt:lpstr>
      <vt:lpstr>PowerPoint Presentation</vt:lpstr>
      <vt:lpstr>Recharge:  Performance During Drought of Record (1947-1956)</vt:lpstr>
      <vt:lpstr>Recharge Project Feasibility:  Risk Analysis</vt:lpstr>
      <vt:lpstr>Optimizing Beneficial Use - Storage</vt:lpstr>
      <vt:lpstr>Water Quantity – Aquifer Storage vs. Springflow</vt:lpstr>
      <vt:lpstr>Quantifying “Additional” Supply for Potential Storage</vt:lpstr>
      <vt:lpstr>Long-Term Storage – Established Strategies</vt:lpstr>
      <vt:lpstr>2016 Region L Plan - ASR and OCR Storage Projects</vt:lpstr>
      <vt:lpstr>Long-Term Storage – Conceptual Strategies</vt:lpstr>
      <vt:lpstr>Optimizing Beneficial Use - Management</vt:lpstr>
      <vt:lpstr>Optimizing Beneficial Use - Other</vt:lpstr>
      <vt:lpstr>Other - Edwards Desalination</vt:lpstr>
      <vt:lpstr>Other - Water Reuse:  Categories of Use</vt:lpstr>
      <vt:lpstr>Other - Water Reuse</vt:lpstr>
      <vt:lpstr>Staff Recommendations</vt:lpstr>
      <vt:lpstr>Re-Conceptualizing the “Recharge” Program Vision: Optimizing and Protecting the Beneficial Use of the Aquifer</vt:lpstr>
      <vt:lpstr>2.  Protect Water Quality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Enhanced Recharge Program</dc:title>
  <dc:creator>James Boenig</dc:creator>
  <cp:lastModifiedBy>Elizabeth Woody</cp:lastModifiedBy>
  <cp:revision>1068</cp:revision>
  <cp:lastPrinted>2017-07-05T17:55:20Z</cp:lastPrinted>
  <dcterms:created xsi:type="dcterms:W3CDTF">2016-04-19T18:55:21Z</dcterms:created>
  <dcterms:modified xsi:type="dcterms:W3CDTF">2018-02-16T22:35:58Z</dcterms:modified>
</cp:coreProperties>
</file>