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3" r:id="rId6"/>
    <p:sldMasterId id="2147483685" r:id="rId7"/>
    <p:sldMasterId id="2147483697" r:id="rId8"/>
    <p:sldMasterId id="2147483709" r:id="rId9"/>
    <p:sldMasterId id="2147483721" r:id="rId10"/>
    <p:sldMasterId id="2147483733" r:id="rId11"/>
    <p:sldMasterId id="2147483745" r:id="rId12"/>
    <p:sldMasterId id="2147483757" r:id="rId13"/>
    <p:sldMasterId id="2147483769" r:id="rId14"/>
    <p:sldMasterId id="2147483794" r:id="rId15"/>
  </p:sldMasterIdLst>
  <p:notesMasterIdLst>
    <p:notesMasterId r:id="rId69"/>
  </p:notesMasterIdLst>
  <p:sldIdLst>
    <p:sldId id="270" r:id="rId16"/>
    <p:sldId id="292" r:id="rId17"/>
    <p:sldId id="304" r:id="rId18"/>
    <p:sldId id="303" r:id="rId19"/>
    <p:sldId id="305" r:id="rId20"/>
    <p:sldId id="306" r:id="rId21"/>
    <p:sldId id="339" r:id="rId22"/>
    <p:sldId id="307" r:id="rId23"/>
    <p:sldId id="309" r:id="rId24"/>
    <p:sldId id="308" r:id="rId25"/>
    <p:sldId id="322" r:id="rId26"/>
    <p:sldId id="323" r:id="rId27"/>
    <p:sldId id="324" r:id="rId28"/>
    <p:sldId id="325" r:id="rId29"/>
    <p:sldId id="257" r:id="rId30"/>
    <p:sldId id="258" r:id="rId31"/>
    <p:sldId id="295" r:id="rId32"/>
    <p:sldId id="313" r:id="rId33"/>
    <p:sldId id="314" r:id="rId34"/>
    <p:sldId id="315" r:id="rId35"/>
    <p:sldId id="316" r:id="rId36"/>
    <p:sldId id="319" r:id="rId37"/>
    <p:sldId id="317" r:id="rId38"/>
    <p:sldId id="320" r:id="rId39"/>
    <p:sldId id="310" r:id="rId40"/>
    <p:sldId id="331" r:id="rId41"/>
    <p:sldId id="332" r:id="rId42"/>
    <p:sldId id="330" r:id="rId43"/>
    <p:sldId id="333" r:id="rId44"/>
    <p:sldId id="334" r:id="rId45"/>
    <p:sldId id="335" r:id="rId46"/>
    <p:sldId id="336" r:id="rId47"/>
    <p:sldId id="302" r:id="rId48"/>
    <p:sldId id="296" r:id="rId49"/>
    <p:sldId id="297" r:id="rId50"/>
    <p:sldId id="275" r:id="rId51"/>
    <p:sldId id="276" r:id="rId52"/>
    <p:sldId id="277" r:id="rId53"/>
    <p:sldId id="278" r:id="rId54"/>
    <p:sldId id="279" r:id="rId55"/>
    <p:sldId id="298" r:id="rId56"/>
    <p:sldId id="299" r:id="rId57"/>
    <p:sldId id="300" r:id="rId58"/>
    <p:sldId id="301" r:id="rId59"/>
    <p:sldId id="260" r:id="rId60"/>
    <p:sldId id="337" r:id="rId61"/>
    <p:sldId id="329" r:id="rId62"/>
    <p:sldId id="328" r:id="rId63"/>
    <p:sldId id="290" r:id="rId64"/>
    <p:sldId id="340" r:id="rId65"/>
    <p:sldId id="326" r:id="rId66"/>
    <p:sldId id="327" r:id="rId67"/>
    <p:sldId id="341"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6600"/>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21" autoAdjust="0"/>
    <p:restoredTop sz="94660"/>
  </p:normalViewPr>
  <p:slideViewPr>
    <p:cSldViewPr>
      <p:cViewPr varScale="1">
        <p:scale>
          <a:sx n="92" d="100"/>
          <a:sy n="92" d="100"/>
        </p:scale>
        <p:origin x="810" y="84"/>
      </p:cViewPr>
      <p:guideLst>
        <p:guide orient="horz" pos="2160"/>
        <p:guide pos="2880"/>
      </p:guideLst>
    </p:cSldViewPr>
  </p:slideViewPr>
  <p:notesTextViewPr>
    <p:cViewPr>
      <p:scale>
        <a:sx n="3" d="2"/>
        <a:sy n="3" d="2"/>
      </p:scale>
      <p:origin x="0" y="0"/>
    </p:cViewPr>
  </p:notesTextViewPr>
  <p:sorterViewPr>
    <p:cViewPr>
      <p:scale>
        <a:sx n="66" d="100"/>
        <a:sy n="66" d="100"/>
      </p:scale>
      <p:origin x="0" y="-12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46.xml"/><Relationship Id="rId19" Type="http://schemas.openxmlformats.org/officeDocument/2006/relationships/slide" Target="slides/slide4.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 Type="http://schemas.openxmlformats.org/officeDocument/2006/relationships/slideMaster" Target="slideMasters/slideMaster4.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E6A1BB-5709-4041-8623-93FEA5F56C3E}" type="datetimeFigureOut">
              <a:rPr lang="en-US" smtClean="0"/>
              <a:t>2/16/2018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BD2585-3E26-4300-A750-015F3C31361A}" type="slidenum">
              <a:rPr lang="en-US" smtClean="0"/>
              <a:t>‹#›</a:t>
            </a:fld>
            <a:endParaRPr lang="en-US"/>
          </a:p>
        </p:txBody>
      </p:sp>
    </p:spTree>
    <p:extLst>
      <p:ext uri="{BB962C8B-B14F-4D97-AF65-F5344CB8AC3E}">
        <p14:creationId xmlns:p14="http://schemas.microsoft.com/office/powerpoint/2010/main" val="107840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ofia.usgs.gov/publications/papers/geophysmap/"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30766" indent="-281064">
              <a:spcBef>
                <a:spcPct val="30000"/>
              </a:spcBef>
              <a:defRPr sz="1200">
                <a:solidFill>
                  <a:schemeClr val="tx1"/>
                </a:solidFill>
                <a:latin typeface="Calibri" pitchFamily="34" charset="0"/>
              </a:defRPr>
            </a:lvl2pPr>
            <a:lvl3pPr marL="1124255" indent="-224851">
              <a:spcBef>
                <a:spcPct val="30000"/>
              </a:spcBef>
              <a:defRPr sz="1200">
                <a:solidFill>
                  <a:schemeClr val="tx1"/>
                </a:solidFill>
                <a:latin typeface="Calibri" pitchFamily="34" charset="0"/>
              </a:defRPr>
            </a:lvl3pPr>
            <a:lvl4pPr marL="1573957" indent="-224851">
              <a:spcBef>
                <a:spcPct val="30000"/>
              </a:spcBef>
              <a:defRPr sz="1200">
                <a:solidFill>
                  <a:schemeClr val="tx1"/>
                </a:solidFill>
                <a:latin typeface="Calibri" pitchFamily="34" charset="0"/>
              </a:defRPr>
            </a:lvl4pPr>
            <a:lvl5pPr marL="2023659" indent="-224851">
              <a:spcBef>
                <a:spcPct val="30000"/>
              </a:spcBef>
              <a:defRPr sz="1200">
                <a:solidFill>
                  <a:schemeClr val="tx1"/>
                </a:solidFill>
                <a:latin typeface="Calibri" pitchFamily="34" charset="0"/>
              </a:defRPr>
            </a:lvl5pPr>
            <a:lvl6pPr marL="2473361" indent="-224851" eaLnBrk="0" fontAlgn="base" hangingPunct="0">
              <a:spcBef>
                <a:spcPct val="30000"/>
              </a:spcBef>
              <a:spcAft>
                <a:spcPct val="0"/>
              </a:spcAft>
              <a:defRPr sz="1200">
                <a:solidFill>
                  <a:schemeClr val="tx1"/>
                </a:solidFill>
                <a:latin typeface="Calibri" pitchFamily="34" charset="0"/>
              </a:defRPr>
            </a:lvl6pPr>
            <a:lvl7pPr marL="2923062" indent="-224851" eaLnBrk="0" fontAlgn="base" hangingPunct="0">
              <a:spcBef>
                <a:spcPct val="30000"/>
              </a:spcBef>
              <a:spcAft>
                <a:spcPct val="0"/>
              </a:spcAft>
              <a:defRPr sz="1200">
                <a:solidFill>
                  <a:schemeClr val="tx1"/>
                </a:solidFill>
                <a:latin typeface="Calibri" pitchFamily="34" charset="0"/>
              </a:defRPr>
            </a:lvl7pPr>
            <a:lvl8pPr marL="3372764" indent="-224851" eaLnBrk="0" fontAlgn="base" hangingPunct="0">
              <a:spcBef>
                <a:spcPct val="30000"/>
              </a:spcBef>
              <a:spcAft>
                <a:spcPct val="0"/>
              </a:spcAft>
              <a:defRPr sz="1200">
                <a:solidFill>
                  <a:schemeClr val="tx1"/>
                </a:solidFill>
                <a:latin typeface="Calibri" pitchFamily="34" charset="0"/>
              </a:defRPr>
            </a:lvl8pPr>
            <a:lvl9pPr marL="3822466" indent="-224851" eaLnBrk="0" fontAlgn="base" hangingPunct="0">
              <a:spcBef>
                <a:spcPct val="30000"/>
              </a:spcBef>
              <a:spcAft>
                <a:spcPct val="0"/>
              </a:spcAft>
              <a:defRPr sz="1200">
                <a:solidFill>
                  <a:schemeClr val="tx1"/>
                </a:solidFill>
                <a:latin typeface="Calibri" pitchFamily="34" charset="0"/>
              </a:defRPr>
            </a:lvl9pPr>
          </a:lstStyle>
          <a:p>
            <a:pPr>
              <a:spcBef>
                <a:spcPct val="0"/>
              </a:spcBef>
            </a:pPr>
            <a:fld id="{6C6AA454-9B54-41DE-8E81-340FBC9F8646}" type="slidenum">
              <a:rPr lang="en-US" altLang="en-US" smtClean="0">
                <a:solidFill>
                  <a:prstClr val="black"/>
                </a:solidFill>
              </a:rPr>
              <a:pPr>
                <a:spcBef>
                  <a:spcPct val="0"/>
                </a:spcBef>
              </a:pPr>
              <a:t>26</a:t>
            </a:fld>
            <a:endParaRPr lang="en-US" altLang="en-US">
              <a:solidFill>
                <a:prstClr val="black"/>
              </a:solidFill>
            </a:endParaRPr>
          </a:p>
        </p:txBody>
      </p:sp>
    </p:spTree>
    <p:extLst>
      <p:ext uri="{BB962C8B-B14F-4D97-AF65-F5344CB8AC3E}">
        <p14:creationId xmlns:p14="http://schemas.microsoft.com/office/powerpoint/2010/main" val="1712470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solidFill>
                  <a:srgbClr val="000000"/>
                </a:solidFill>
                <a:latin typeface="Arial" pitchFamily="34" charset="0"/>
                <a:ea typeface="ＭＳ Ｐゴシック" pitchFamily="34" charset="-128"/>
                <a:cs typeface="Times New Roman" pitchFamily="18" charset="0"/>
              </a:rPr>
              <a:t>The system “footprints” shown here are approximations of the volume of earth that an AEM system samples as it flies.  The volume of ground sampled by a fixed-wing time domain system is much larger, and the depth of exploration much greater.  However, if the target is small like the red dot, then the volume of the footprint filled by the target is proportionately much greater for the HEM system, so the response of the target relative to the background will be greater.  The smaller footprint also provides for higher resolution.</a:t>
            </a:r>
            <a:endParaRPr lang="en-US" altLang="en-US" dirty="0">
              <a:latin typeface="Arial" pitchFamily="34" charset="0"/>
              <a:ea typeface="ＭＳ Ｐゴシック" pitchFamily="34" charset="-128"/>
              <a:cs typeface="Times New Roman" pitchFamily="18" charset="0"/>
            </a:endParaRPr>
          </a:p>
          <a:p>
            <a:pPr eaLnBrk="1" hangingPunct="1"/>
            <a:br>
              <a:rPr lang="en-US" altLang="en-US" dirty="0">
                <a:solidFill>
                  <a:srgbClr val="000000"/>
                </a:solidFill>
                <a:latin typeface="Arial" pitchFamily="34" charset="0"/>
                <a:ea typeface="ＭＳ Ｐゴシック" pitchFamily="34" charset="-128"/>
                <a:cs typeface="Times New Roman" pitchFamily="18" charset="0"/>
              </a:rPr>
            </a:br>
            <a:r>
              <a:rPr lang="en-US" altLang="en-US" dirty="0">
                <a:solidFill>
                  <a:srgbClr val="000000"/>
                </a:solidFill>
                <a:latin typeface="Arial" pitchFamily="34" charset="0"/>
                <a:ea typeface="ＭＳ Ｐゴシック" pitchFamily="34" charset="-128"/>
                <a:cs typeface="Times New Roman" pitchFamily="18" charset="0"/>
              </a:rPr>
              <a:t>HEM systems are best for near-surface, smaller objects and high resolution.  The FW-TDEM systems are better for great depth of penetration.</a:t>
            </a:r>
            <a:endParaRPr lang="en-US" altLang="en-US" dirty="0">
              <a:latin typeface="Arial" pitchFamily="34" charset="0"/>
              <a:ea typeface="ＭＳ Ｐゴシック" pitchFamily="34" charset="-128"/>
              <a:cs typeface="Times New Roman" pitchFamily="18" charset="0"/>
            </a:endParaRP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30766" indent="-281064">
              <a:spcBef>
                <a:spcPct val="30000"/>
              </a:spcBef>
              <a:defRPr sz="1200">
                <a:solidFill>
                  <a:schemeClr val="tx1"/>
                </a:solidFill>
                <a:latin typeface="Calibri" pitchFamily="34" charset="0"/>
              </a:defRPr>
            </a:lvl2pPr>
            <a:lvl3pPr marL="1124255" indent="-224851">
              <a:spcBef>
                <a:spcPct val="30000"/>
              </a:spcBef>
              <a:defRPr sz="1200">
                <a:solidFill>
                  <a:schemeClr val="tx1"/>
                </a:solidFill>
                <a:latin typeface="Calibri" pitchFamily="34" charset="0"/>
              </a:defRPr>
            </a:lvl3pPr>
            <a:lvl4pPr marL="1573957" indent="-224851">
              <a:spcBef>
                <a:spcPct val="30000"/>
              </a:spcBef>
              <a:defRPr sz="1200">
                <a:solidFill>
                  <a:schemeClr val="tx1"/>
                </a:solidFill>
                <a:latin typeface="Calibri" pitchFamily="34" charset="0"/>
              </a:defRPr>
            </a:lvl4pPr>
            <a:lvl5pPr marL="2023659" indent="-224851">
              <a:spcBef>
                <a:spcPct val="30000"/>
              </a:spcBef>
              <a:defRPr sz="1200">
                <a:solidFill>
                  <a:schemeClr val="tx1"/>
                </a:solidFill>
                <a:latin typeface="Calibri" pitchFamily="34" charset="0"/>
              </a:defRPr>
            </a:lvl5pPr>
            <a:lvl6pPr marL="2473361" indent="-224851" eaLnBrk="0" fontAlgn="base" hangingPunct="0">
              <a:spcBef>
                <a:spcPct val="30000"/>
              </a:spcBef>
              <a:spcAft>
                <a:spcPct val="0"/>
              </a:spcAft>
              <a:defRPr sz="1200">
                <a:solidFill>
                  <a:schemeClr val="tx1"/>
                </a:solidFill>
                <a:latin typeface="Calibri" pitchFamily="34" charset="0"/>
              </a:defRPr>
            </a:lvl6pPr>
            <a:lvl7pPr marL="2923062" indent="-224851" eaLnBrk="0" fontAlgn="base" hangingPunct="0">
              <a:spcBef>
                <a:spcPct val="30000"/>
              </a:spcBef>
              <a:spcAft>
                <a:spcPct val="0"/>
              </a:spcAft>
              <a:defRPr sz="1200">
                <a:solidFill>
                  <a:schemeClr val="tx1"/>
                </a:solidFill>
                <a:latin typeface="Calibri" pitchFamily="34" charset="0"/>
              </a:defRPr>
            </a:lvl7pPr>
            <a:lvl8pPr marL="3372764" indent="-224851" eaLnBrk="0" fontAlgn="base" hangingPunct="0">
              <a:spcBef>
                <a:spcPct val="30000"/>
              </a:spcBef>
              <a:spcAft>
                <a:spcPct val="0"/>
              </a:spcAft>
              <a:defRPr sz="1200">
                <a:solidFill>
                  <a:schemeClr val="tx1"/>
                </a:solidFill>
                <a:latin typeface="Calibri" pitchFamily="34" charset="0"/>
              </a:defRPr>
            </a:lvl8pPr>
            <a:lvl9pPr marL="3822466" indent="-224851" eaLnBrk="0" fontAlgn="base" hangingPunct="0">
              <a:spcBef>
                <a:spcPct val="30000"/>
              </a:spcBef>
              <a:spcAft>
                <a:spcPct val="0"/>
              </a:spcAft>
              <a:defRPr sz="1200">
                <a:solidFill>
                  <a:schemeClr val="tx1"/>
                </a:solidFill>
                <a:latin typeface="Calibri" pitchFamily="34" charset="0"/>
              </a:defRPr>
            </a:lvl9pPr>
          </a:lstStyle>
          <a:p>
            <a:pPr>
              <a:spcBef>
                <a:spcPct val="0"/>
              </a:spcBef>
            </a:pPr>
            <a:fld id="{6C6AA454-9B54-41DE-8E81-340FBC9F8646}" type="slidenum">
              <a:rPr lang="en-US" altLang="en-US" smtClean="0">
                <a:solidFill>
                  <a:prstClr val="black"/>
                </a:solidFill>
              </a:rPr>
              <a:pPr>
                <a:spcBef>
                  <a:spcPct val="0"/>
                </a:spcBef>
              </a:pPr>
              <a:t>28</a:t>
            </a:fld>
            <a:endParaRPr lang="en-US" altLang="en-US">
              <a:solidFill>
                <a:prstClr val="black"/>
              </a:solidFill>
            </a:endParaRPr>
          </a:p>
        </p:txBody>
      </p:sp>
    </p:spTree>
    <p:extLst>
      <p:ext uri="{BB962C8B-B14F-4D97-AF65-F5344CB8AC3E}">
        <p14:creationId xmlns:p14="http://schemas.microsoft.com/office/powerpoint/2010/main" val="567913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type="sldNum" sz="quarter" idx="5"/>
          </p:nvPr>
        </p:nvSpPr>
        <p:spPr>
          <a:xfrm>
            <a:off x="3884853" y="8685235"/>
            <a:ext cx="2971593" cy="457200"/>
          </a:xfrm>
          <a:prstGeom prst="rect">
            <a:avLst/>
          </a:prstGeom>
          <a:ln/>
        </p:spPr>
        <p:txBody>
          <a:bodyPr lIns="89937" tIns="44968" rIns="89937" bIns="44968"/>
          <a:lstStyle/>
          <a:p>
            <a:fld id="{25410807-AC4E-4DD7-9E15-BA39C84FF27C}" type="slidenum">
              <a:rPr lang="en-US">
                <a:solidFill>
                  <a:prstClr val="black"/>
                </a:solidFill>
              </a:rPr>
              <a:pPr/>
              <a:t>31</a:t>
            </a:fld>
            <a:endParaRPr lang="en-US">
              <a:solidFill>
                <a:prstClr val="black"/>
              </a:solidFill>
            </a:endParaRPr>
          </a:p>
        </p:txBody>
      </p:sp>
      <p:sp>
        <p:nvSpPr>
          <p:cNvPr id="438274" name="Slide Image Placeholder 1"/>
          <p:cNvSpPr>
            <a:spLocks noGrp="1" noRot="1" noChangeAspect="1" noTextEdit="1"/>
          </p:cNvSpPr>
          <p:nvPr>
            <p:ph type="sldImg"/>
          </p:nvPr>
        </p:nvSpPr>
        <p:spPr>
          <a:xfrm>
            <a:off x="1143000" y="685800"/>
            <a:ext cx="4572000" cy="3429000"/>
          </a:xfrm>
          <a:ln/>
        </p:spPr>
      </p:sp>
      <p:sp>
        <p:nvSpPr>
          <p:cNvPr id="438275" name="Notes Placeholder 2"/>
          <p:cNvSpPr>
            <a:spLocks noGrp="1"/>
          </p:cNvSpPr>
          <p:nvPr>
            <p:ph type="body" idx="1"/>
          </p:nvPr>
        </p:nvSpPr>
        <p:spPr>
          <a:xfrm>
            <a:off x="686113" y="4343400"/>
            <a:ext cx="5485777" cy="4114800"/>
          </a:xfrm>
        </p:spPr>
        <p:txBody>
          <a:bodyPr lIns="91427" tIns="45713" rIns="91427" bIns="45713"/>
          <a:lstStyle/>
          <a:p>
            <a:pPr defTabSz="899366"/>
            <a:r>
              <a:rPr lang="en-US"/>
              <a:t>This shows the progression from flying the HEM data (a), to recording the frequency dependent responses of inphase and quadrature at each point approximately every 3 meters (b) to numerical 1-D inversions of conductivity with depth (c) to constructing a color coded 3-D block of conductivity with depth for the entire flight area (Adapted from Fitterman, D. V. and M. Deszcz-Pan (1999), </a:t>
            </a:r>
            <a:r>
              <a:rPr lang="en-US">
                <a:hlinkClick r:id="rId3"/>
              </a:rPr>
              <a:t>Geophysical Mapping of Saltwater Intrusion in Everglades National Park</a:t>
            </a:r>
            <a:r>
              <a:rPr lang="en-US"/>
              <a:t>: Proceedings of the 3rd International Symposium on Ecohydraulics CDROM. </a:t>
            </a:r>
          </a:p>
        </p:txBody>
      </p:sp>
      <p:sp>
        <p:nvSpPr>
          <p:cNvPr id="438276" name="Slide Number Placeholder 3"/>
          <p:cNvSpPr txBox="1">
            <a:spLocks noGrp="1"/>
          </p:cNvSpPr>
          <p:nvPr/>
        </p:nvSpPr>
        <p:spPr bwMode="auto">
          <a:xfrm>
            <a:off x="3884853" y="8685235"/>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nchor="b"/>
          <a:lstStyle>
            <a:lvl1pPr algn="l" defTabSz="930275">
              <a:defRPr sz="2400">
                <a:solidFill>
                  <a:schemeClr val="tx1"/>
                </a:solidFill>
                <a:latin typeface="Times New Roman" pitchFamily="18" charset="0"/>
              </a:defRPr>
            </a:lvl1pPr>
            <a:lvl2pPr marL="747713" indent="-287338" algn="l" defTabSz="930275">
              <a:defRPr sz="2400">
                <a:solidFill>
                  <a:schemeClr val="tx1"/>
                </a:solidFill>
                <a:latin typeface="Times New Roman" pitchFamily="18" charset="0"/>
              </a:defRPr>
            </a:lvl2pPr>
            <a:lvl3pPr marL="1149350" indent="-228600" algn="l" defTabSz="930275">
              <a:defRPr sz="2400">
                <a:solidFill>
                  <a:schemeClr val="tx1"/>
                </a:solidFill>
                <a:latin typeface="Times New Roman" pitchFamily="18" charset="0"/>
              </a:defRPr>
            </a:lvl3pPr>
            <a:lvl4pPr marL="1609725" indent="-230188" algn="l" defTabSz="930275">
              <a:defRPr sz="2400">
                <a:solidFill>
                  <a:schemeClr val="tx1"/>
                </a:solidFill>
                <a:latin typeface="Times New Roman" pitchFamily="18" charset="0"/>
              </a:defRPr>
            </a:lvl4pPr>
            <a:lvl5pPr marL="2070100" indent="-230188" algn="l" defTabSz="930275">
              <a:defRPr sz="2400">
                <a:solidFill>
                  <a:schemeClr val="tx1"/>
                </a:solidFill>
                <a:latin typeface="Times New Roman" pitchFamily="18" charset="0"/>
              </a:defRPr>
            </a:lvl5pPr>
            <a:lvl6pPr marL="2527300" indent="-230188" defTabSz="930275" eaLnBrk="0" fontAlgn="base" hangingPunct="0">
              <a:spcBef>
                <a:spcPct val="0"/>
              </a:spcBef>
              <a:spcAft>
                <a:spcPct val="0"/>
              </a:spcAft>
              <a:defRPr sz="2400">
                <a:solidFill>
                  <a:schemeClr val="tx1"/>
                </a:solidFill>
                <a:latin typeface="Times New Roman" pitchFamily="18" charset="0"/>
              </a:defRPr>
            </a:lvl6pPr>
            <a:lvl7pPr marL="2984500" indent="-230188" defTabSz="930275" eaLnBrk="0" fontAlgn="base" hangingPunct="0">
              <a:spcBef>
                <a:spcPct val="0"/>
              </a:spcBef>
              <a:spcAft>
                <a:spcPct val="0"/>
              </a:spcAft>
              <a:defRPr sz="2400">
                <a:solidFill>
                  <a:schemeClr val="tx1"/>
                </a:solidFill>
                <a:latin typeface="Times New Roman" pitchFamily="18" charset="0"/>
              </a:defRPr>
            </a:lvl7pPr>
            <a:lvl8pPr marL="3441700" indent="-230188" defTabSz="930275" eaLnBrk="0" fontAlgn="base" hangingPunct="0">
              <a:spcBef>
                <a:spcPct val="0"/>
              </a:spcBef>
              <a:spcAft>
                <a:spcPct val="0"/>
              </a:spcAft>
              <a:defRPr sz="2400">
                <a:solidFill>
                  <a:schemeClr val="tx1"/>
                </a:solidFill>
                <a:latin typeface="Times New Roman" pitchFamily="18" charset="0"/>
              </a:defRPr>
            </a:lvl8pPr>
            <a:lvl9pPr marL="3898900" indent="-230188" defTabSz="930275" eaLnBrk="0" fontAlgn="base" hangingPunct="0">
              <a:spcBef>
                <a:spcPct val="0"/>
              </a:spcBef>
              <a:spcAft>
                <a:spcPct val="0"/>
              </a:spcAft>
              <a:defRPr sz="2400">
                <a:solidFill>
                  <a:schemeClr val="tx1"/>
                </a:solidFill>
                <a:latin typeface="Times New Roman" pitchFamily="18" charset="0"/>
              </a:defRPr>
            </a:lvl9pPr>
          </a:lstStyle>
          <a:p>
            <a:pPr algn="r"/>
            <a:fld id="{A1D595DA-A50D-4122-BAB1-07EDCD0820F4}" type="slidenum">
              <a:rPr lang="en-US" sz="1200">
                <a:solidFill>
                  <a:prstClr val="black"/>
                </a:solidFill>
                <a:latin typeface="Arial" pitchFamily="34" charset="0"/>
              </a:rPr>
              <a:pPr algn="r"/>
              <a:t>31</a:t>
            </a:fld>
            <a:endParaRPr lang="en-US" sz="1200">
              <a:solidFill>
                <a:prstClr val="black"/>
              </a:solidFill>
              <a:latin typeface="Arial" pitchFamily="34" charset="0"/>
            </a:endParaRPr>
          </a:p>
        </p:txBody>
      </p:sp>
    </p:spTree>
    <p:extLst>
      <p:ext uri="{BB962C8B-B14F-4D97-AF65-F5344CB8AC3E}">
        <p14:creationId xmlns:p14="http://schemas.microsoft.com/office/powerpoint/2010/main" val="210718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9BF437-7191-4983-A2EE-5A93A9061A3E}" type="datetimeFigureOut">
              <a:rPr lang="en-US" smtClean="0"/>
              <a:pPr/>
              <a:t>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16856E-6CEF-439B-BC68-462EF9A03D0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9BF437-7191-4983-A2EE-5A93A9061A3E}" type="datetimeFigureOut">
              <a:rPr lang="en-US" smtClean="0"/>
              <a:pPr/>
              <a:t>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16856E-6CEF-439B-BC68-462EF9A03D00}"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08415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6264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76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8605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16884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05719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1706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00875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8105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318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9BF437-7191-4983-A2EE-5A93A9061A3E}" type="datetimeFigureOut">
              <a:rPr lang="en-US" smtClean="0"/>
              <a:pPr/>
              <a:t>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16856E-6CEF-439B-BC68-462EF9A03D00}"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1549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0486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9338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97766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5783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8872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93359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4635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1387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6909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2B9E9-D04F-4248-BE95-01304953447C}"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9C8DA-099C-4D96-A4A7-7412F74B3E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58348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80154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13633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08289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1403ACC-096E-43EF-A3EF-0399BCDA063D}"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90869F-7DE8-4C2C-A7F1-E48D1A98B3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9017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03ACC-096E-43EF-A3EF-0399BCDA063D}"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90869F-7DE8-4C2C-A7F1-E48D1A98B3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7373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403ACC-096E-43EF-A3EF-0399BCDA063D}"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90869F-7DE8-4C2C-A7F1-E48D1A98B3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2701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403ACC-096E-43EF-A3EF-0399BCDA063D}"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90869F-7DE8-4C2C-A7F1-E48D1A98B3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1265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403ACC-096E-43EF-A3EF-0399BCDA063D}" type="datetimeFigureOut">
              <a:rPr lang="en-US" smtClean="0">
                <a:solidFill>
                  <a:prstClr val="black">
                    <a:tint val="75000"/>
                  </a:prstClr>
                </a:solidFill>
              </a:rPr>
              <a:pPr/>
              <a:t>2/16/2018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90869F-7DE8-4C2C-A7F1-E48D1A98B3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20917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403ACC-096E-43EF-A3EF-0399BCDA063D}" type="datetimeFigureOut">
              <a:rPr lang="en-US" smtClean="0">
                <a:solidFill>
                  <a:prstClr val="black">
                    <a:tint val="75000"/>
                  </a:prstClr>
                </a:solidFill>
              </a:rPr>
              <a:pPr/>
              <a:t>2/16/2018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90869F-7DE8-4C2C-A7F1-E48D1A98B3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93869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03ACC-096E-43EF-A3EF-0399BCDA063D}" type="datetimeFigureOut">
              <a:rPr lang="en-US" smtClean="0">
                <a:solidFill>
                  <a:prstClr val="black">
                    <a:tint val="75000"/>
                  </a:prstClr>
                </a:solidFill>
              </a:rPr>
              <a:pPr/>
              <a:t>2/16/2018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90869F-7DE8-4C2C-A7F1-E48D1A98B3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863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2B9E9-D04F-4248-BE95-01304953447C}"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9C8DA-099C-4D96-A4A7-7412F74B3E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1947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1403ACC-096E-43EF-A3EF-0399BCDA063D}"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90869F-7DE8-4C2C-A7F1-E48D1A98B3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64915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1403ACC-096E-43EF-A3EF-0399BCDA063D}"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90869F-7DE8-4C2C-A7F1-E48D1A98B3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2853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03ACC-096E-43EF-A3EF-0399BCDA063D}"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90869F-7DE8-4C2C-A7F1-E48D1A98B3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6636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03ACC-096E-43EF-A3EF-0399BCDA063D}"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90869F-7DE8-4C2C-A7F1-E48D1A98B3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7756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2B9E9-D04F-4248-BE95-01304953447C}"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9C8DA-099C-4D96-A4A7-7412F74B3E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520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2B9E9-D04F-4248-BE95-01304953447C}"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89C8DA-099C-4D96-A4A7-7412F74B3E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7089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2B9E9-D04F-4248-BE95-01304953447C}" type="datetimeFigureOut">
              <a:rPr lang="en-US" smtClean="0">
                <a:solidFill>
                  <a:prstClr val="black">
                    <a:tint val="75000"/>
                  </a:prstClr>
                </a:solidFill>
              </a:rPr>
              <a:pPr/>
              <a:t>2/16/2018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89C8DA-099C-4D96-A4A7-7412F74B3E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347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2B9E9-D04F-4248-BE95-01304953447C}" type="datetimeFigureOut">
              <a:rPr lang="en-US" smtClean="0">
                <a:solidFill>
                  <a:prstClr val="black">
                    <a:tint val="75000"/>
                  </a:prstClr>
                </a:solidFill>
              </a:rPr>
              <a:pPr/>
              <a:t>2/16/2018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89C8DA-099C-4D96-A4A7-7412F74B3E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484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2B9E9-D04F-4248-BE95-01304953447C}" type="datetimeFigureOut">
              <a:rPr lang="en-US" smtClean="0">
                <a:solidFill>
                  <a:prstClr val="black">
                    <a:tint val="75000"/>
                  </a:prstClr>
                </a:solidFill>
              </a:rPr>
              <a:pPr/>
              <a:t>2/16/2018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C89C8DA-099C-4D96-A4A7-7412F74B3E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717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2B9E9-D04F-4248-BE95-01304953447C}"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89C8DA-099C-4D96-A4A7-7412F74B3E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1986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9BF437-7191-4983-A2EE-5A93A9061A3E}" type="datetimeFigureOut">
              <a:rPr lang="en-US" smtClean="0"/>
              <a:pPr/>
              <a:t>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16856E-6CEF-439B-BC68-462EF9A03D0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2B9E9-D04F-4248-BE95-01304953447C}"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89C8DA-099C-4D96-A4A7-7412F74B3E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018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2B9E9-D04F-4248-BE95-01304953447C}"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9C8DA-099C-4D96-A4A7-7412F74B3E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034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2B9E9-D04F-4248-BE95-01304953447C}"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89C8DA-099C-4D96-A4A7-7412F74B3E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5447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1F45A665-714F-4E95-B599-56339CFA0107}" type="datetime1">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PRELIMINARY DRAFT</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A256ADD-3DF2-4CB1-88D9-1DACD81A504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32661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862594-4074-42D5-B886-3C9D575F6E43}"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8D9DF-1F36-45D8-82F2-7D744AE13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396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862594-4074-42D5-B886-3C9D575F6E43}"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8D9DF-1F36-45D8-82F2-7D744AE13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0595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862594-4074-42D5-B886-3C9D575F6E43}"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8D9DF-1F36-45D8-82F2-7D744AE13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916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862594-4074-42D5-B886-3C9D575F6E43}"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38D9DF-1F36-45D8-82F2-7D744AE13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4087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862594-4074-42D5-B886-3C9D575F6E43}" type="datetimeFigureOut">
              <a:rPr lang="en-US" smtClean="0">
                <a:solidFill>
                  <a:prstClr val="black">
                    <a:tint val="75000"/>
                  </a:prstClr>
                </a:solidFill>
              </a:rPr>
              <a:pPr/>
              <a:t>2/16/2018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38D9DF-1F36-45D8-82F2-7D744AE13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0534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862594-4074-42D5-B886-3C9D575F6E43}" type="datetimeFigureOut">
              <a:rPr lang="en-US" smtClean="0">
                <a:solidFill>
                  <a:prstClr val="black">
                    <a:tint val="75000"/>
                  </a:prstClr>
                </a:solidFill>
              </a:rPr>
              <a:pPr/>
              <a:t>2/16/2018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38D9DF-1F36-45D8-82F2-7D744AE13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04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9BF437-7191-4983-A2EE-5A93A9061A3E}" type="datetimeFigureOut">
              <a:rPr lang="en-US" smtClean="0"/>
              <a:pPr/>
              <a:t>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16856E-6CEF-439B-BC68-462EF9A03D00}"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862594-4074-42D5-B886-3C9D575F6E43}" type="datetimeFigureOut">
              <a:rPr lang="en-US" smtClean="0">
                <a:solidFill>
                  <a:prstClr val="black">
                    <a:tint val="75000"/>
                  </a:prstClr>
                </a:solidFill>
              </a:rPr>
              <a:pPr/>
              <a:t>2/16/2018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38D9DF-1F36-45D8-82F2-7D744AE13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8255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862594-4074-42D5-B886-3C9D575F6E43}"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38D9DF-1F36-45D8-82F2-7D744AE13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9327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862594-4074-42D5-B886-3C9D575F6E43}"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38D9DF-1F36-45D8-82F2-7D744AE13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202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862594-4074-42D5-B886-3C9D575F6E43}"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8D9DF-1F36-45D8-82F2-7D744AE13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5804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862594-4074-42D5-B886-3C9D575F6E43}"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8D9DF-1F36-45D8-82F2-7D744AE13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561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865C98-67B9-4C85-880D-35C7820EA886}"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F3B49E-3152-4539-B30B-D3E964A174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5850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865C98-67B9-4C85-880D-35C7820EA886}"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F3B49E-3152-4539-B30B-D3E964A174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377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865C98-67B9-4C85-880D-35C7820EA886}"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F3B49E-3152-4539-B30B-D3E964A174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74779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865C98-67B9-4C85-880D-35C7820EA886}"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F3B49E-3152-4539-B30B-D3E964A174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2580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865C98-67B9-4C85-880D-35C7820EA886}" type="datetimeFigureOut">
              <a:rPr lang="en-US" smtClean="0">
                <a:solidFill>
                  <a:prstClr val="black">
                    <a:tint val="75000"/>
                  </a:prstClr>
                </a:solidFill>
              </a:rPr>
              <a:pPr/>
              <a:t>2/16/2018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AF3B49E-3152-4539-B30B-D3E964A174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226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9BF437-7191-4983-A2EE-5A93A9061A3E}" type="datetimeFigureOut">
              <a:rPr lang="en-US" smtClean="0"/>
              <a:pPr/>
              <a:t>2/16/2018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16856E-6CEF-439B-BC68-462EF9A03D00}"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865C98-67B9-4C85-880D-35C7820EA886}" type="datetimeFigureOut">
              <a:rPr lang="en-US" smtClean="0">
                <a:solidFill>
                  <a:prstClr val="black">
                    <a:tint val="75000"/>
                  </a:prstClr>
                </a:solidFill>
              </a:rPr>
              <a:pPr/>
              <a:t>2/16/2018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F3B49E-3152-4539-B30B-D3E964A174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0082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865C98-67B9-4C85-880D-35C7820EA886}" type="datetimeFigureOut">
              <a:rPr lang="en-US" smtClean="0">
                <a:solidFill>
                  <a:prstClr val="black">
                    <a:tint val="75000"/>
                  </a:prstClr>
                </a:solidFill>
              </a:rPr>
              <a:pPr/>
              <a:t>2/16/2018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F3B49E-3152-4539-B30B-D3E964A174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4344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865C98-67B9-4C85-880D-35C7820EA886}"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F3B49E-3152-4539-B30B-D3E964A174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19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865C98-67B9-4C85-880D-35C7820EA886}"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F3B49E-3152-4539-B30B-D3E964A174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8507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865C98-67B9-4C85-880D-35C7820EA886}"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F3B49E-3152-4539-B30B-D3E964A174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60304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865C98-67B9-4C85-880D-35C7820EA886}"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F3B49E-3152-4539-B30B-D3E964A174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144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8CF212-A42D-4976-8376-A55CEEB7E7FE}"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449780-260C-4085-A7E0-2F53B2AFD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3303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8CF212-A42D-4976-8376-A55CEEB7E7FE}"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449780-260C-4085-A7E0-2F53B2AFD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0229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8CF212-A42D-4976-8376-A55CEEB7E7FE}"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449780-260C-4085-A7E0-2F53B2AFD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3709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8CF212-A42D-4976-8376-A55CEEB7E7FE}"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449780-260C-4085-A7E0-2F53B2AFD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8991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9BF437-7191-4983-A2EE-5A93A9061A3E}" type="datetimeFigureOut">
              <a:rPr lang="en-US" smtClean="0"/>
              <a:pPr/>
              <a:t>2/16/2018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16856E-6CEF-439B-BC68-462EF9A03D00}"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8CF212-A42D-4976-8376-A55CEEB7E7FE}" type="datetimeFigureOut">
              <a:rPr lang="en-US" smtClean="0">
                <a:solidFill>
                  <a:prstClr val="black">
                    <a:tint val="75000"/>
                  </a:prstClr>
                </a:solidFill>
              </a:rPr>
              <a:pPr/>
              <a:t>2/16/2018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449780-260C-4085-A7E0-2F53B2AFD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6880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8CF212-A42D-4976-8376-A55CEEB7E7FE}" type="datetimeFigureOut">
              <a:rPr lang="en-US" smtClean="0">
                <a:solidFill>
                  <a:prstClr val="black">
                    <a:tint val="75000"/>
                  </a:prstClr>
                </a:solidFill>
              </a:rPr>
              <a:pPr/>
              <a:t>2/16/2018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449780-260C-4085-A7E0-2F53B2AFD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2745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8CF212-A42D-4976-8376-A55CEEB7E7FE}" type="datetimeFigureOut">
              <a:rPr lang="en-US" smtClean="0">
                <a:solidFill>
                  <a:prstClr val="black">
                    <a:tint val="75000"/>
                  </a:prstClr>
                </a:solidFill>
              </a:rPr>
              <a:pPr/>
              <a:t>2/16/2018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449780-260C-4085-A7E0-2F53B2AFD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17728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8CF212-A42D-4976-8376-A55CEEB7E7FE}"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449780-260C-4085-A7E0-2F53B2AFD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193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8CF212-A42D-4976-8376-A55CEEB7E7FE}"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449780-260C-4085-A7E0-2F53B2AFD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3482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8CF212-A42D-4976-8376-A55CEEB7E7FE}"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449780-260C-4085-A7E0-2F53B2AFD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9188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8CF212-A42D-4976-8376-A55CEEB7E7FE}"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449780-260C-4085-A7E0-2F53B2AFD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0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94A79FF-7D47-4561-99CC-7FBE9246180B}"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05456C-A05B-410B-B455-924932B21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24044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4A79FF-7D47-4561-99CC-7FBE9246180B}"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05456C-A05B-410B-B455-924932B21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72071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4A79FF-7D47-4561-99CC-7FBE9246180B}"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05456C-A05B-410B-B455-924932B21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781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9BF437-7191-4983-A2EE-5A93A9061A3E}" type="datetimeFigureOut">
              <a:rPr lang="en-US" smtClean="0"/>
              <a:pPr/>
              <a:t>2/16/2018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16856E-6CEF-439B-BC68-462EF9A03D00}"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4A79FF-7D47-4561-99CC-7FBE9246180B}"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05456C-A05B-410B-B455-924932B21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35054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4A79FF-7D47-4561-99CC-7FBE9246180B}" type="datetimeFigureOut">
              <a:rPr lang="en-US" smtClean="0">
                <a:solidFill>
                  <a:prstClr val="black">
                    <a:tint val="75000"/>
                  </a:prstClr>
                </a:solidFill>
              </a:rPr>
              <a:pPr/>
              <a:t>2/16/2018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C05456C-A05B-410B-B455-924932B21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993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4A79FF-7D47-4561-99CC-7FBE9246180B}" type="datetimeFigureOut">
              <a:rPr lang="en-US" smtClean="0">
                <a:solidFill>
                  <a:prstClr val="black">
                    <a:tint val="75000"/>
                  </a:prstClr>
                </a:solidFill>
              </a:rPr>
              <a:pPr/>
              <a:t>2/16/2018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C05456C-A05B-410B-B455-924932B21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64289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4A79FF-7D47-4561-99CC-7FBE9246180B}" type="datetimeFigureOut">
              <a:rPr lang="en-US" smtClean="0">
                <a:solidFill>
                  <a:prstClr val="black">
                    <a:tint val="75000"/>
                  </a:prstClr>
                </a:solidFill>
              </a:rPr>
              <a:pPr/>
              <a:t>2/16/2018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C05456C-A05B-410B-B455-924932B21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6497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4A79FF-7D47-4561-99CC-7FBE9246180B}"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05456C-A05B-410B-B455-924932B21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38270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4A79FF-7D47-4561-99CC-7FBE9246180B}"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05456C-A05B-410B-B455-924932B21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7105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4A79FF-7D47-4561-99CC-7FBE9246180B}"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05456C-A05B-410B-B455-924932B21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1895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4A79FF-7D47-4561-99CC-7FBE9246180B}"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05456C-A05B-410B-B455-924932B21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82100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067656-944D-4A3F-9975-9AE3A8285102}"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DAD203-6258-463A-9CA0-F5057F61FA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0006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67656-944D-4A3F-9975-9AE3A8285102}"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DAD203-6258-463A-9CA0-F5057F61FA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3090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9BF437-7191-4983-A2EE-5A93A9061A3E}" type="datetimeFigureOut">
              <a:rPr lang="en-US" smtClean="0"/>
              <a:pPr/>
              <a:t>2/16/2018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16856E-6CEF-439B-BC68-462EF9A03D00}"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067656-944D-4A3F-9975-9AE3A8285102}"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DAD203-6258-463A-9CA0-F5057F61FA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3038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067656-944D-4A3F-9975-9AE3A8285102}"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DAD203-6258-463A-9CA0-F5057F61FA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49112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067656-944D-4A3F-9975-9AE3A8285102}" type="datetimeFigureOut">
              <a:rPr lang="en-US" smtClean="0">
                <a:solidFill>
                  <a:prstClr val="black">
                    <a:tint val="75000"/>
                  </a:prstClr>
                </a:solidFill>
              </a:rPr>
              <a:pPr/>
              <a:t>2/16/2018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DAD203-6258-463A-9CA0-F5057F61FA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20128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067656-944D-4A3F-9975-9AE3A8285102}" type="datetimeFigureOut">
              <a:rPr lang="en-US" smtClean="0">
                <a:solidFill>
                  <a:prstClr val="black">
                    <a:tint val="75000"/>
                  </a:prstClr>
                </a:solidFill>
              </a:rPr>
              <a:pPr/>
              <a:t>2/16/2018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DAD203-6258-463A-9CA0-F5057F61FA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567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67656-944D-4A3F-9975-9AE3A8285102}" type="datetimeFigureOut">
              <a:rPr lang="en-US" smtClean="0">
                <a:solidFill>
                  <a:prstClr val="black">
                    <a:tint val="75000"/>
                  </a:prstClr>
                </a:solidFill>
              </a:rPr>
              <a:pPr/>
              <a:t>2/16/2018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DAD203-6258-463A-9CA0-F5057F61FA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6342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067656-944D-4A3F-9975-9AE3A8285102}"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DAD203-6258-463A-9CA0-F5057F61FA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2319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067656-944D-4A3F-9975-9AE3A8285102}"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DAD203-6258-463A-9CA0-F5057F61FA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5920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67656-944D-4A3F-9975-9AE3A8285102}"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DAD203-6258-463A-9CA0-F5057F61FA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7560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67656-944D-4A3F-9975-9AE3A8285102}"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DAD203-6258-463A-9CA0-F5057F61FA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29082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7A31B07-EBB6-4CD8-B0B9-421558AC08A8}"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824B04-C22A-4EE3-997D-8201559A5F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942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9BF437-7191-4983-A2EE-5A93A9061A3E}" type="datetimeFigureOut">
              <a:rPr lang="en-US" smtClean="0"/>
              <a:pPr/>
              <a:t>2/16/2018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16856E-6CEF-439B-BC68-462EF9A03D00}"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A31B07-EBB6-4CD8-B0B9-421558AC08A8}"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824B04-C22A-4EE3-997D-8201559A5F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307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A31B07-EBB6-4CD8-B0B9-421558AC08A8}"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824B04-C22A-4EE3-997D-8201559A5F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961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A31B07-EBB6-4CD8-B0B9-421558AC08A8}"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824B04-C22A-4EE3-997D-8201559A5F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30358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A31B07-EBB6-4CD8-B0B9-421558AC08A8}" type="datetimeFigureOut">
              <a:rPr lang="en-US" smtClean="0">
                <a:solidFill>
                  <a:prstClr val="black">
                    <a:tint val="75000"/>
                  </a:prstClr>
                </a:solidFill>
              </a:rPr>
              <a:pPr/>
              <a:t>2/16/2018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1824B04-C22A-4EE3-997D-8201559A5F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7380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A31B07-EBB6-4CD8-B0B9-421558AC08A8}" type="datetimeFigureOut">
              <a:rPr lang="en-US" smtClean="0">
                <a:solidFill>
                  <a:prstClr val="black">
                    <a:tint val="75000"/>
                  </a:prstClr>
                </a:solidFill>
              </a:rPr>
              <a:pPr/>
              <a:t>2/16/2018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1824B04-C22A-4EE3-997D-8201559A5F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18271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A31B07-EBB6-4CD8-B0B9-421558AC08A8}" type="datetimeFigureOut">
              <a:rPr lang="en-US" smtClean="0">
                <a:solidFill>
                  <a:prstClr val="black">
                    <a:tint val="75000"/>
                  </a:prstClr>
                </a:solidFill>
              </a:rPr>
              <a:pPr/>
              <a:t>2/16/2018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1824B04-C22A-4EE3-997D-8201559A5F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53513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A31B07-EBB6-4CD8-B0B9-421558AC08A8}"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824B04-C22A-4EE3-997D-8201559A5F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0470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A31B07-EBB6-4CD8-B0B9-421558AC08A8}"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824B04-C22A-4EE3-997D-8201559A5F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2791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A31B07-EBB6-4CD8-B0B9-421558AC08A8}"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824B04-C22A-4EE3-997D-8201559A5F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5932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A31B07-EBB6-4CD8-B0B9-421558AC08A8}"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824B04-C22A-4EE3-997D-8201559A5F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778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9BF437-7191-4983-A2EE-5A93A9061A3E}" type="datetimeFigureOut">
              <a:rPr lang="en-US" smtClean="0"/>
              <a:pPr/>
              <a:t>2/16/2018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16856E-6CEF-439B-BC68-462EF9A03D00}"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9413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261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7986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34142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2907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5766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78923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86633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04893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4223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9BF437-7191-4983-A2EE-5A93A9061A3E}" type="datetimeFigureOut">
              <a:rPr lang="en-US" smtClean="0"/>
              <a:pPr/>
              <a:t>2/16/2018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16856E-6CEF-439B-BC68-462EF9A03D0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229511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49205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1403ACC-096E-43EF-A3EF-0399BCDA063D}"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890869F-7DE8-4C2C-A7F1-E48D1A98B33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260305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2B9E9-D04F-4248-BE95-01304953447C}"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89C8DA-099C-4D96-A4A7-7412F74B3E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4931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862594-4074-42D5-B886-3C9D575F6E43}"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38D9DF-1F36-45D8-82F2-7D744AE13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33861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865C98-67B9-4C85-880D-35C7820EA886}"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F3B49E-3152-4539-B30B-D3E964A174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9255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8CF212-A42D-4976-8376-A55CEEB7E7FE}"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49780-260C-4085-A7E0-2F53B2AFD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186368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4A79FF-7D47-4561-99CC-7FBE9246180B}"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05456C-A05B-410B-B455-924932B21A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13758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67656-944D-4A3F-9975-9AE3A8285102}"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DAD203-6258-463A-9CA0-F5057F61FA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24251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A31B07-EBB6-4CD8-B0B9-421558AC08A8}"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24B04-C22A-4EE3-997D-8201559A5F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17379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6D4FC-70BE-4DE6-8701-827C5B0D1D12}" type="datetimeFigureOut">
              <a:rPr lang="en-US" smtClean="0">
                <a:solidFill>
                  <a:prstClr val="black">
                    <a:tint val="75000"/>
                  </a:prstClr>
                </a:solidFill>
              </a:rPr>
              <a:pPr/>
              <a:t>2/16/2018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3DAB67-10C1-42AF-812A-D34F76D336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916729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3.jpg"/><Relationship Id="rId1" Type="http://schemas.openxmlformats.org/officeDocument/2006/relationships/slideLayout" Target="../slideLayouts/slideLayout69.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9.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9.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9.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9.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4.tiff"/><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8.tiff"/><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gif"/><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18.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113.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2.xml"/><Relationship Id="rId1" Type="http://schemas.openxmlformats.org/officeDocument/2006/relationships/slideLayout" Target="../slideLayouts/slideLayout10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4.jpeg"/><Relationship Id="rId1" Type="http://schemas.openxmlformats.org/officeDocument/2006/relationships/slideLayout" Target="../slideLayouts/slideLayout117.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9.xml"/><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12.xml"/><Relationship Id="rId5" Type="http://schemas.openxmlformats.org/officeDocument/2006/relationships/image" Target="../media/image11.png"/><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xml"/><Relationship Id="rId1" Type="http://schemas.openxmlformats.org/officeDocument/2006/relationships/slideLayout" Target="../slideLayouts/slideLayout118.xml"/><Relationship Id="rId5" Type="http://schemas.openxmlformats.org/officeDocument/2006/relationships/image" Target="../media/image69.png"/><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113.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9.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5.xml"/><Relationship Id="rId5" Type="http://schemas.openxmlformats.org/officeDocument/2006/relationships/image" Target="../media/image11.png"/><Relationship Id="rId4" Type="http://schemas.openxmlformats.org/officeDocument/2006/relationships/image" Target="../media/image10.jpeg"/></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69.xml"/><Relationship Id="rId5" Type="http://schemas.openxmlformats.org/officeDocument/2006/relationships/image" Target="../media/image11.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3.jpeg"/><Relationship Id="rId1" Type="http://schemas.openxmlformats.org/officeDocument/2006/relationships/slideLayout" Target="../slideLayouts/slideLayout36.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7.xml"/><Relationship Id="rId5" Type="http://schemas.openxmlformats.org/officeDocument/2006/relationships/image" Target="../media/image11.png"/><Relationship Id="rId4" Type="http://schemas.openxmlformats.org/officeDocument/2006/relationships/image" Target="../media/image10.jpeg"/></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58.xml"/><Relationship Id="rId5" Type="http://schemas.openxmlformats.org/officeDocument/2006/relationships/image" Target="../media/image11.png"/><Relationship Id="rId4" Type="http://schemas.openxmlformats.org/officeDocument/2006/relationships/image" Target="../media/image10.jpeg"/></Relationships>
</file>

<file path=ppt/slides/_rels/slide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8.JPG"/><Relationship Id="rId1" Type="http://schemas.openxmlformats.org/officeDocument/2006/relationships/slideLayout" Target="../slideLayouts/slideLayout69.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8" Type="http://schemas.openxmlformats.org/officeDocument/2006/relationships/image" Target="../media/image94.png"/><Relationship Id="rId13" Type="http://schemas.microsoft.com/office/2007/relationships/hdphoto" Target="../media/hdphoto5.wdp"/><Relationship Id="rId18" Type="http://schemas.openxmlformats.org/officeDocument/2006/relationships/image" Target="../media/image99.png"/><Relationship Id="rId26" Type="http://schemas.openxmlformats.org/officeDocument/2006/relationships/image" Target="../media/image103.png"/><Relationship Id="rId3" Type="http://schemas.microsoft.com/office/2007/relationships/hdphoto" Target="../media/hdphoto1.wdp"/><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96.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image" Target="../media/image90.png"/><Relationship Id="rId16" Type="http://schemas.openxmlformats.org/officeDocument/2006/relationships/image" Target="../media/image98.png"/><Relationship Id="rId20" Type="http://schemas.openxmlformats.org/officeDocument/2006/relationships/image" Target="../media/image100.png"/><Relationship Id="rId29"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93.png"/><Relationship Id="rId11" Type="http://schemas.microsoft.com/office/2007/relationships/hdphoto" Target="../media/hdphoto4.wdp"/><Relationship Id="rId24" Type="http://schemas.openxmlformats.org/officeDocument/2006/relationships/image" Target="../media/image102.png"/><Relationship Id="rId5" Type="http://schemas.openxmlformats.org/officeDocument/2006/relationships/image" Target="../media/image92.gif"/><Relationship Id="rId15" Type="http://schemas.microsoft.com/office/2007/relationships/hdphoto" Target="../media/hdphoto6.wdp"/><Relationship Id="rId23" Type="http://schemas.microsoft.com/office/2007/relationships/hdphoto" Target="../media/hdphoto10.wdp"/><Relationship Id="rId28" Type="http://schemas.microsoft.com/office/2007/relationships/hdphoto" Target="../media/hdphoto12.wdp"/><Relationship Id="rId10" Type="http://schemas.openxmlformats.org/officeDocument/2006/relationships/image" Target="../media/image95.png"/><Relationship Id="rId19" Type="http://schemas.microsoft.com/office/2007/relationships/hdphoto" Target="../media/hdphoto8.wdp"/><Relationship Id="rId31" Type="http://schemas.openxmlformats.org/officeDocument/2006/relationships/image" Target="../media/image105.png"/><Relationship Id="rId4" Type="http://schemas.openxmlformats.org/officeDocument/2006/relationships/image" Target="../media/image91.jpeg"/><Relationship Id="rId9" Type="http://schemas.microsoft.com/office/2007/relationships/hdphoto" Target="../media/hdphoto3.wdp"/><Relationship Id="rId14" Type="http://schemas.openxmlformats.org/officeDocument/2006/relationships/image" Target="../media/image97.png"/><Relationship Id="rId22" Type="http://schemas.openxmlformats.org/officeDocument/2006/relationships/image" Target="../media/image101.png"/><Relationship Id="rId27" Type="http://schemas.openxmlformats.org/officeDocument/2006/relationships/image" Target="../media/image104.png"/><Relationship Id="rId30" Type="http://schemas.openxmlformats.org/officeDocument/2006/relationships/image" Target="../media/image11.png"/></Relationships>
</file>

<file path=ppt/slides/_rels/slide4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96.xml"/></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08.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6.jpeg"/><Relationship Id="rId1" Type="http://schemas.openxmlformats.org/officeDocument/2006/relationships/slideLayout" Target="../slideLayouts/slideLayout69.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G"/><Relationship Id="rId1" Type="http://schemas.openxmlformats.org/officeDocument/2006/relationships/slideLayout" Target="../slideLayouts/slideLayout80.xml"/><Relationship Id="rId5" Type="http://schemas.openxmlformats.org/officeDocument/2006/relationships/image" Target="../media/image2.png"/><Relationship Id="rId4" Type="http://schemas.openxmlformats.org/officeDocument/2006/relationships/image" Target="../media/image109.jpeg"/></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G"/><Relationship Id="rId1" Type="http://schemas.openxmlformats.org/officeDocument/2006/relationships/slideLayout" Target="../slideLayouts/slideLayout80.xml"/><Relationship Id="rId6" Type="http://schemas.openxmlformats.org/officeDocument/2006/relationships/image" Target="../media/image2.png"/><Relationship Id="rId5" Type="http://schemas.openxmlformats.org/officeDocument/2006/relationships/image" Target="../media/image109.jpeg"/><Relationship Id="rId4" Type="http://schemas.openxmlformats.org/officeDocument/2006/relationships/image" Target="../media/image114.png"/></Relationships>
</file>

<file path=ppt/slides/_rels/slide5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g"/><Relationship Id="rId1" Type="http://schemas.openxmlformats.org/officeDocument/2006/relationships/slideLayout" Target="../slideLayouts/slideLayout69.xml"/><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1.jpeg"/><Relationship Id="rId1" Type="http://schemas.openxmlformats.org/officeDocument/2006/relationships/slideLayout" Target="../slideLayouts/slideLayout69.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2.jpeg"/><Relationship Id="rId1" Type="http://schemas.openxmlformats.org/officeDocument/2006/relationships/slideLayout" Target="../slideLayouts/slideLayout69.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438400"/>
            <a:ext cx="6567239" cy="1692771"/>
          </a:xfrm>
          <a:prstGeom prst="rect">
            <a:avLst/>
          </a:prstGeom>
          <a:noFill/>
        </p:spPr>
        <p:txBody>
          <a:bodyPr wrap="square" rtlCol="0">
            <a:spAutoFit/>
          </a:bodyPr>
          <a:lstStyle/>
          <a:p>
            <a:pPr algn="ctr"/>
            <a:r>
              <a:rPr lang="en-US" sz="2800" b="1" cap="all" dirty="0">
                <a:solidFill>
                  <a:schemeClr val="bg1"/>
                </a:solidFill>
                <a:effectLst>
                  <a:outerShdw blurRad="38100" dist="38100" dir="2700000" algn="tl">
                    <a:srgbClr val="000000">
                      <a:alpha val="43137"/>
                    </a:srgbClr>
                  </a:outerShdw>
                </a:effectLst>
                <a:latin typeface="Arial" pitchFamily="34" charset="0"/>
                <a:cs typeface="Arial" pitchFamily="34" charset="0"/>
              </a:rPr>
              <a:t>Re-evaluation of airborne GEOPHYSICAL SURVEYS IN THE Edwards and Trinity Aquifers:</a:t>
            </a:r>
          </a:p>
          <a:p>
            <a:pPr algn="ctr"/>
            <a:r>
              <a:rPr lang="en-US" sz="2000" i="1" dirty="0">
                <a:solidFill>
                  <a:schemeClr val="tx2">
                    <a:lumMod val="60000"/>
                    <a:lumOff val="40000"/>
                  </a:schemeClr>
                </a:solidFill>
                <a:effectLst>
                  <a:outerShdw blurRad="38100" dist="38100" dir="2700000" algn="tl">
                    <a:srgbClr val="000000">
                      <a:alpha val="43137"/>
                    </a:srgbClr>
                  </a:outerShdw>
                </a:effectLst>
                <a:latin typeface="Arial" pitchFamily="34" charset="0"/>
                <a:cs typeface="Arial" pitchFamily="34" charset="0"/>
              </a:rPr>
              <a:t>A collaborative project with the EAA and USGS</a:t>
            </a:r>
            <a:endParaRPr lang="en-US" sz="2000" i="1" dirty="0">
              <a:solidFill>
                <a:schemeClr val="tx2">
                  <a:lumMod val="60000"/>
                  <a:lumOff val="40000"/>
                </a:schemeClr>
              </a:solidFill>
              <a:latin typeface="Arial" pitchFamily="34" charset="0"/>
              <a:cs typeface="Arial" pitchFamily="34" charset="0"/>
            </a:endParaRPr>
          </a:p>
        </p:txBody>
      </p:sp>
      <p:pic>
        <p:nvPicPr>
          <p:cNvPr id="3" name="Picture 2" descr="EAA_LOGO_Black.jpg"/>
          <p:cNvPicPr>
            <a:picLocks noChangeAspect="1"/>
          </p:cNvPicPr>
          <p:nvPr/>
        </p:nvPicPr>
        <p:blipFill>
          <a:blip r:embed="rId2" cstate="screen">
            <a:extLst>
              <a:ext uri="{28A0092B-C50C-407E-A947-70E740481C1C}">
                <a14:useLocalDpi xmlns:a14="http://schemas.microsoft.com/office/drawing/2010/main"/>
              </a:ext>
            </a:extLst>
          </a:blip>
          <a:srcRect l="6529" r="8592"/>
          <a:stretch>
            <a:fillRect/>
          </a:stretch>
        </p:blipFill>
        <p:spPr>
          <a:xfrm>
            <a:off x="114300" y="78851"/>
            <a:ext cx="2095500" cy="1315089"/>
          </a:xfrm>
          <a:prstGeom prst="rect">
            <a:avLst/>
          </a:prstGeom>
        </p:spPr>
      </p:pic>
      <p:pic>
        <p:nvPicPr>
          <p:cNvPr id="14" name="Picture 2" descr="http://www.uwyo.edu/polarbear/USGS%20logo.png"/>
          <p:cNvPicPr>
            <a:picLocks noChangeAspect="1" noChangeArrowheads="1"/>
          </p:cNvPicPr>
          <p:nvPr/>
        </p:nvPicPr>
        <p:blipFill>
          <a:blip r:embed="rId3" cstate="print"/>
          <a:srcRect/>
          <a:stretch>
            <a:fillRect/>
          </a:stretch>
        </p:blipFill>
        <p:spPr bwMode="auto">
          <a:xfrm>
            <a:off x="6172200" y="228600"/>
            <a:ext cx="2857500" cy="1143000"/>
          </a:xfrm>
          <a:prstGeom prst="rect">
            <a:avLst/>
          </a:prstGeom>
          <a:noFill/>
        </p:spPr>
      </p:pic>
      <p:pic>
        <p:nvPicPr>
          <p:cNvPr id="15" name="Content Placeholder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10708" y="4937836"/>
            <a:ext cx="4238542" cy="1615363"/>
          </a:xfrm>
          <a:prstGeom prst="rect">
            <a:avLst/>
          </a:prstGeom>
          <a:ln>
            <a:solidFill>
              <a:schemeClr val="tx1"/>
            </a:solidFill>
          </a:ln>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82133" y="256425"/>
            <a:ext cx="3309067" cy="2188666"/>
          </a:xfrm>
          <a:prstGeom prst="rect">
            <a:avLst/>
          </a:prstGeom>
        </p:spPr>
      </p:pic>
      <p:pic>
        <p:nvPicPr>
          <p:cNvPr id="17" name="Picture 4" descr="http://www.fugroairborne.com/images/dighem-inflight--content-image-15865-09000600.jpg"/>
          <p:cNvPicPr>
            <a:picLocks noChangeAspect="1" noChangeArrowheads="1"/>
          </p:cNvPicPr>
          <p:nvPr/>
        </p:nvPicPr>
        <p:blipFill>
          <a:blip r:embed="rId6" cstate="print"/>
          <a:srcRect/>
          <a:stretch>
            <a:fillRect/>
          </a:stretch>
        </p:blipFill>
        <p:spPr bwMode="auto">
          <a:xfrm>
            <a:off x="6978524" y="2552204"/>
            <a:ext cx="1927146" cy="4000995"/>
          </a:xfrm>
          <a:prstGeom prst="rect">
            <a:avLst/>
          </a:prstGeom>
          <a:noFill/>
        </p:spPr>
      </p:pic>
      <p:sp>
        <p:nvSpPr>
          <p:cNvPr id="11" name="TextBox 10"/>
          <p:cNvSpPr txBox="1"/>
          <p:nvPr/>
        </p:nvSpPr>
        <p:spPr>
          <a:xfrm>
            <a:off x="340186" y="1501205"/>
            <a:ext cx="1869614" cy="461665"/>
          </a:xfrm>
          <a:prstGeom prst="rect">
            <a:avLst/>
          </a:prstGeom>
          <a:noFill/>
        </p:spPr>
        <p:txBody>
          <a:bodyPr wrap="none" rtlCol="0">
            <a:spAutoFit/>
          </a:bodyPr>
          <a:lstStyle/>
          <a:p>
            <a:r>
              <a:rPr lang="en-US" sz="2400" b="1" dirty="0">
                <a:solidFill>
                  <a:schemeClr val="bg2"/>
                </a:solidFill>
              </a:rPr>
              <a:t>Marcus Gary </a:t>
            </a:r>
          </a:p>
        </p:txBody>
      </p:sp>
      <p:sp>
        <p:nvSpPr>
          <p:cNvPr id="19" name="TextBox 18"/>
          <p:cNvSpPr txBox="1"/>
          <p:nvPr/>
        </p:nvSpPr>
        <p:spPr>
          <a:xfrm>
            <a:off x="6646714" y="1501206"/>
            <a:ext cx="2029723" cy="461665"/>
          </a:xfrm>
          <a:prstGeom prst="rect">
            <a:avLst/>
          </a:prstGeom>
          <a:noFill/>
        </p:spPr>
        <p:txBody>
          <a:bodyPr wrap="none" rtlCol="0">
            <a:spAutoFit/>
          </a:bodyPr>
          <a:lstStyle/>
          <a:p>
            <a:r>
              <a:rPr lang="en-US" sz="2400" b="1" dirty="0">
                <a:solidFill>
                  <a:schemeClr val="bg2"/>
                </a:solidFill>
              </a:rPr>
              <a:t>David V. Smith</a:t>
            </a:r>
          </a:p>
        </p:txBody>
      </p:sp>
      <p:pic>
        <p:nvPicPr>
          <p:cNvPr id="20" name="Picture 19" descr="Geophysics.jpg"/>
          <p:cNvPicPr/>
          <p:nvPr/>
        </p:nvPicPr>
        <p:blipFill>
          <a:blip r:embed="rId7" cstate="screen">
            <a:extLst>
              <a:ext uri="{28A0092B-C50C-407E-A947-70E740481C1C}">
                <a14:useLocalDpi xmlns:a14="http://schemas.microsoft.com/office/drawing/2010/main"/>
              </a:ext>
            </a:extLst>
          </a:blip>
          <a:srcRect l="15660" t="17803" r="15442" b="21628"/>
          <a:stretch>
            <a:fillRect/>
          </a:stretch>
        </p:blipFill>
        <p:spPr>
          <a:xfrm>
            <a:off x="135812" y="4204530"/>
            <a:ext cx="2052474" cy="2339604"/>
          </a:xfrm>
          <a:prstGeom prst="rect">
            <a:avLst/>
          </a:prstGeom>
          <a:ln w="12700">
            <a:solidFill>
              <a:schemeClr val="tx1"/>
            </a:solidFill>
          </a:ln>
        </p:spPr>
      </p:pic>
      <p:sp>
        <p:nvSpPr>
          <p:cNvPr id="12" name="TextBox 11"/>
          <p:cNvSpPr txBox="1"/>
          <p:nvPr/>
        </p:nvSpPr>
        <p:spPr>
          <a:xfrm>
            <a:off x="2369534" y="4185184"/>
            <a:ext cx="4272901" cy="646331"/>
          </a:xfrm>
          <a:prstGeom prst="rect">
            <a:avLst/>
          </a:prstGeom>
          <a:noFill/>
        </p:spPr>
        <p:txBody>
          <a:bodyPr wrap="none" rtlCol="0">
            <a:spAutoFit/>
          </a:bodyPr>
          <a:lstStyle/>
          <a:p>
            <a:pPr algn="ctr"/>
            <a:r>
              <a:rPr lang="en-US" b="1" i="1" dirty="0">
                <a:solidFill>
                  <a:schemeClr val="bg1"/>
                </a:solidFill>
              </a:rPr>
              <a:t>EAA Board of Directors – Technical Briefing</a:t>
            </a:r>
          </a:p>
          <a:p>
            <a:pPr algn="ctr"/>
            <a:r>
              <a:rPr lang="en-US" b="1" i="1" dirty="0">
                <a:solidFill>
                  <a:schemeClr val="bg1"/>
                </a:solidFill>
              </a:rPr>
              <a:t>April 11, 2017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2800" b="1" cap="all" dirty="0">
                <a:solidFill>
                  <a:schemeClr val="bg1"/>
                </a:solidFill>
              </a:rPr>
              <a:t>Geologic map with depths to anomalies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104900" y="1213084"/>
            <a:ext cx="6934200" cy="4321822"/>
          </a:xfrm>
        </p:spPr>
      </p:pic>
      <p:sp>
        <p:nvSpPr>
          <p:cNvPr id="5" name="TextBox 4"/>
          <p:cNvSpPr txBox="1"/>
          <p:nvPr/>
        </p:nvSpPr>
        <p:spPr>
          <a:xfrm>
            <a:off x="1752600" y="5534906"/>
            <a:ext cx="2209800" cy="1200329"/>
          </a:xfrm>
          <a:prstGeom prst="rect">
            <a:avLst/>
          </a:prstGeom>
          <a:noFill/>
        </p:spPr>
        <p:txBody>
          <a:bodyPr wrap="square" rtlCol="0">
            <a:spAutoFit/>
          </a:bodyPr>
          <a:lstStyle/>
          <a:p>
            <a:r>
              <a:rPr lang="en-US" dirty="0">
                <a:solidFill>
                  <a:schemeClr val="bg1"/>
                </a:solidFill>
              </a:rPr>
              <a:t>Dot Symbols</a:t>
            </a:r>
          </a:p>
          <a:p>
            <a:pPr marL="285750" indent="-285750">
              <a:buFont typeface="Arial" panose="020B0604020202020204" pitchFamily="34" charset="0"/>
              <a:buChar char="•"/>
            </a:pPr>
            <a:r>
              <a:rPr lang="en-US" dirty="0">
                <a:solidFill>
                  <a:schemeClr val="tx2">
                    <a:lumMod val="60000"/>
                    <a:lumOff val="40000"/>
                  </a:schemeClr>
                </a:solidFill>
              </a:rPr>
              <a:t>Blue = shallow</a:t>
            </a:r>
          </a:p>
          <a:p>
            <a:pPr marL="285750" indent="-285750">
              <a:buFont typeface="Arial" panose="020B0604020202020204" pitchFamily="34" charset="0"/>
              <a:buChar char="•"/>
            </a:pPr>
            <a:r>
              <a:rPr lang="en-US" dirty="0">
                <a:solidFill>
                  <a:srgbClr val="CCFF33"/>
                </a:solidFill>
              </a:rPr>
              <a:t>Yellow = medium</a:t>
            </a:r>
          </a:p>
          <a:p>
            <a:pPr marL="285750" indent="-285750">
              <a:buFont typeface="Arial" panose="020B0604020202020204" pitchFamily="34" charset="0"/>
              <a:buChar char="•"/>
            </a:pPr>
            <a:r>
              <a:rPr lang="en-US" dirty="0">
                <a:solidFill>
                  <a:srgbClr val="FF6600"/>
                </a:solidFill>
              </a:rPr>
              <a:t>Orange = deep</a:t>
            </a:r>
          </a:p>
        </p:txBody>
      </p:sp>
      <p:sp>
        <p:nvSpPr>
          <p:cNvPr id="6" name="TextBox 5"/>
          <p:cNvSpPr txBox="1"/>
          <p:nvPr/>
        </p:nvSpPr>
        <p:spPr>
          <a:xfrm>
            <a:off x="5257800" y="5715000"/>
            <a:ext cx="3048000" cy="646331"/>
          </a:xfrm>
          <a:prstGeom prst="rect">
            <a:avLst/>
          </a:prstGeom>
          <a:noFill/>
        </p:spPr>
        <p:txBody>
          <a:bodyPr wrap="square" rtlCol="0">
            <a:spAutoFit/>
          </a:bodyPr>
          <a:lstStyle/>
          <a:p>
            <a:pPr algn="ctr"/>
            <a:r>
              <a:rPr lang="en-US" dirty="0">
                <a:solidFill>
                  <a:schemeClr val="bg1"/>
                </a:solidFill>
              </a:rPr>
              <a:t>USGS </a:t>
            </a:r>
            <a:r>
              <a:rPr lang="en-US" dirty="0" err="1">
                <a:solidFill>
                  <a:schemeClr val="bg1"/>
                </a:solidFill>
              </a:rPr>
              <a:t>Knippa</a:t>
            </a:r>
            <a:r>
              <a:rPr lang="en-US" dirty="0">
                <a:solidFill>
                  <a:schemeClr val="bg1"/>
                </a:solidFill>
              </a:rPr>
              <a:t> Gap Report</a:t>
            </a:r>
          </a:p>
          <a:p>
            <a:pPr algn="ctr"/>
            <a:r>
              <a:rPr lang="en-US" dirty="0">
                <a:solidFill>
                  <a:schemeClr val="bg1"/>
                </a:solidFill>
              </a:rPr>
              <a:t>SIR2013-5149</a:t>
            </a:r>
          </a:p>
        </p:txBody>
      </p:sp>
      <p:pic>
        <p:nvPicPr>
          <p:cNvPr id="7" name="Picture 6" descr="EAA_LOGO_Black.jpg"/>
          <p:cNvPicPr>
            <a:picLocks noChangeAspect="1"/>
          </p:cNvPicPr>
          <p:nvPr/>
        </p:nvPicPr>
        <p:blipFill>
          <a:blip r:embed="rId3"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8" name="Picture 2" descr="http://www.uwyo.edu/polarbear/USGS%20logo.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2674729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2800" b="1" cap="all" dirty="0">
                <a:solidFill>
                  <a:schemeClr val="bg1"/>
                </a:solidFill>
              </a:rPr>
              <a:t>Multiple Anomalies</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 y="1283860"/>
            <a:ext cx="4523652" cy="3703168"/>
          </a:xfrm>
          <a:ln>
            <a:solidFill>
              <a:schemeClr val="accent1"/>
            </a:solidFill>
          </a:ln>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1295400"/>
            <a:ext cx="4524922" cy="3691629"/>
          </a:xfrm>
          <a:prstGeom prst="rect">
            <a:avLst/>
          </a:prstGeom>
          <a:ln>
            <a:solidFill>
              <a:schemeClr val="accent1"/>
            </a:solidFill>
          </a:ln>
        </p:spPr>
      </p:pic>
      <p:sp>
        <p:nvSpPr>
          <p:cNvPr id="7" name="TextBox 6"/>
          <p:cNvSpPr txBox="1"/>
          <p:nvPr/>
        </p:nvSpPr>
        <p:spPr>
          <a:xfrm>
            <a:off x="1676400" y="637529"/>
            <a:ext cx="6088522" cy="646331"/>
          </a:xfrm>
          <a:prstGeom prst="rect">
            <a:avLst/>
          </a:prstGeom>
          <a:noFill/>
        </p:spPr>
        <p:txBody>
          <a:bodyPr wrap="square" rtlCol="0">
            <a:spAutoFit/>
          </a:bodyPr>
          <a:lstStyle/>
          <a:p>
            <a:r>
              <a:rPr lang="en-US" dirty="0">
                <a:solidFill>
                  <a:schemeClr val="bg1"/>
                </a:solidFill>
              </a:rPr>
              <a:t>These anomalies appear to be isolated bodies, but notice how a deeper body feeds the shallow anomaly in the southwest.</a:t>
            </a:r>
          </a:p>
        </p:txBody>
      </p:sp>
      <p:pic>
        <p:nvPicPr>
          <p:cNvPr id="8" name="Content Placeholder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97078" y="5025432"/>
            <a:ext cx="4756160" cy="1756368"/>
          </a:xfrm>
          <a:prstGeom prst="rect">
            <a:avLst/>
          </a:prstGeom>
        </p:spPr>
      </p:pic>
      <p:sp>
        <p:nvSpPr>
          <p:cNvPr id="3" name="Oval 2"/>
          <p:cNvSpPr/>
          <p:nvPr/>
        </p:nvSpPr>
        <p:spPr>
          <a:xfrm>
            <a:off x="4114800" y="5410200"/>
            <a:ext cx="685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EAA_LOGO_Black.jpg"/>
          <p:cNvPicPr>
            <a:picLocks noChangeAspect="1"/>
          </p:cNvPicPr>
          <p:nvPr/>
        </p:nvPicPr>
        <p:blipFill>
          <a:blip r:embed="rId5"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10" name="Picture 2" descr="http://www.uwyo.edu/polarbear/USGS%20logo.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1889802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normAutofit/>
          </a:bodyPr>
          <a:lstStyle/>
          <a:p>
            <a:r>
              <a:rPr lang="en-US" sz="2800" b="1" cap="all" dirty="0">
                <a:solidFill>
                  <a:schemeClr val="bg1"/>
                </a:solidFill>
              </a:rPr>
              <a:t>Sabinal Anomaly</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115" y="1371600"/>
            <a:ext cx="4444469" cy="3557341"/>
          </a:xfrm>
          <a:ln>
            <a:solidFill>
              <a:schemeClr val="accent1"/>
            </a:solidFill>
          </a:ln>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1371600"/>
            <a:ext cx="4388539" cy="3581400"/>
          </a:xfrm>
          <a:prstGeom prst="rect">
            <a:avLst/>
          </a:prstGeom>
          <a:ln>
            <a:solidFill>
              <a:schemeClr val="accent1"/>
            </a:solidFill>
          </a:ln>
        </p:spPr>
      </p:pic>
      <p:sp>
        <p:nvSpPr>
          <p:cNvPr id="7" name="TextBox 6"/>
          <p:cNvSpPr txBox="1"/>
          <p:nvPr/>
        </p:nvSpPr>
        <p:spPr>
          <a:xfrm>
            <a:off x="1124784" y="1002268"/>
            <a:ext cx="6705600" cy="369332"/>
          </a:xfrm>
          <a:prstGeom prst="rect">
            <a:avLst/>
          </a:prstGeom>
          <a:noFill/>
        </p:spPr>
        <p:txBody>
          <a:bodyPr wrap="square" rtlCol="0">
            <a:spAutoFit/>
          </a:bodyPr>
          <a:lstStyle/>
          <a:p>
            <a:r>
              <a:rPr lang="en-US" dirty="0">
                <a:solidFill>
                  <a:schemeClr val="bg1"/>
                </a:solidFill>
              </a:rPr>
              <a:t>This cluster of anomalies appear to be connected to a deeper source.</a:t>
            </a:r>
          </a:p>
        </p:txBody>
      </p:sp>
      <p:pic>
        <p:nvPicPr>
          <p:cNvPr id="8" name="Content Placeholder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7281" y="5029200"/>
            <a:ext cx="4745957" cy="1752600"/>
          </a:xfrm>
          <a:prstGeom prst="rect">
            <a:avLst/>
          </a:prstGeom>
        </p:spPr>
      </p:pic>
      <p:sp>
        <p:nvSpPr>
          <p:cNvPr id="9" name="Oval 8"/>
          <p:cNvSpPr/>
          <p:nvPr/>
        </p:nvSpPr>
        <p:spPr>
          <a:xfrm>
            <a:off x="5029200" y="6172200"/>
            <a:ext cx="609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EAA_LOGO_Black.jpg"/>
          <p:cNvPicPr>
            <a:picLocks noChangeAspect="1"/>
          </p:cNvPicPr>
          <p:nvPr/>
        </p:nvPicPr>
        <p:blipFill>
          <a:blip r:embed="rId5"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11" name="Picture 2" descr="http://www.uwyo.edu/polarbear/USGS%20logo.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7656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2800" b="1" cap="all" dirty="0">
                <a:solidFill>
                  <a:schemeClr val="bg1"/>
                </a:solidFill>
              </a:rPr>
              <a:t>Deep Creek Anomalies</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9644" y="1143000"/>
            <a:ext cx="4525887" cy="3824757"/>
          </a:xfrm>
          <a:ln>
            <a:solidFill>
              <a:schemeClr val="accent1"/>
            </a:solidFill>
          </a:ln>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5800" y="1143001"/>
            <a:ext cx="4572000" cy="3836328"/>
          </a:xfrm>
          <a:prstGeom prst="rect">
            <a:avLst/>
          </a:prstGeom>
          <a:ln>
            <a:solidFill>
              <a:schemeClr val="accent1"/>
            </a:solidFill>
          </a:ln>
        </p:spPr>
      </p:pic>
      <p:sp>
        <p:nvSpPr>
          <p:cNvPr id="7" name="TextBox 6"/>
          <p:cNvSpPr txBox="1"/>
          <p:nvPr/>
        </p:nvSpPr>
        <p:spPr>
          <a:xfrm>
            <a:off x="457200" y="701415"/>
            <a:ext cx="8305800" cy="369332"/>
          </a:xfrm>
          <a:prstGeom prst="rect">
            <a:avLst/>
          </a:prstGeom>
          <a:noFill/>
        </p:spPr>
        <p:txBody>
          <a:bodyPr wrap="square" rtlCol="0">
            <a:spAutoFit/>
          </a:bodyPr>
          <a:lstStyle/>
          <a:p>
            <a:r>
              <a:rPr lang="en-US" dirty="0">
                <a:solidFill>
                  <a:schemeClr val="bg1"/>
                </a:solidFill>
              </a:rPr>
              <a:t>Although appearing isolated, these anomalies are connected to the same parent body.</a:t>
            </a:r>
          </a:p>
        </p:txBody>
      </p:sp>
      <p:pic>
        <p:nvPicPr>
          <p:cNvPr id="8" name="Content Placeholder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67893" y="5051583"/>
            <a:ext cx="4685345" cy="1730217"/>
          </a:xfrm>
          <a:prstGeom prst="rect">
            <a:avLst/>
          </a:prstGeom>
        </p:spPr>
      </p:pic>
      <p:sp>
        <p:nvSpPr>
          <p:cNvPr id="9" name="Oval 8"/>
          <p:cNvSpPr/>
          <p:nvPr/>
        </p:nvSpPr>
        <p:spPr>
          <a:xfrm>
            <a:off x="3352800" y="5687749"/>
            <a:ext cx="457200" cy="4082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EAA_LOGO_Black.jpg"/>
          <p:cNvPicPr>
            <a:picLocks noChangeAspect="1"/>
          </p:cNvPicPr>
          <p:nvPr/>
        </p:nvPicPr>
        <p:blipFill>
          <a:blip r:embed="rId5"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11" name="Picture 2" descr="http://www.uwyo.edu/polarbear/USGS%20logo.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2544870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2434"/>
            <a:ext cx="8229600" cy="1143000"/>
          </a:xfrm>
        </p:spPr>
        <p:txBody>
          <a:bodyPr>
            <a:normAutofit/>
          </a:bodyPr>
          <a:lstStyle/>
          <a:p>
            <a:r>
              <a:rPr lang="en-US" sz="2800" b="1" cap="all" dirty="0">
                <a:solidFill>
                  <a:schemeClr val="bg1"/>
                </a:solidFill>
              </a:rPr>
              <a:t>Castroville Anomalies</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52400" y="1530435"/>
            <a:ext cx="4425982" cy="3346365"/>
          </a:xfrm>
          <a:ln>
            <a:solidFill>
              <a:schemeClr val="accent1"/>
            </a:solidFill>
          </a:ln>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8200" y="1530437"/>
            <a:ext cx="4419600" cy="3324714"/>
          </a:xfrm>
          <a:prstGeom prst="rect">
            <a:avLst/>
          </a:prstGeom>
          <a:ln>
            <a:solidFill>
              <a:schemeClr val="accent1"/>
            </a:solidFill>
          </a:ln>
        </p:spPr>
      </p:pic>
      <p:sp>
        <p:nvSpPr>
          <p:cNvPr id="7" name="TextBox 6"/>
          <p:cNvSpPr txBox="1"/>
          <p:nvPr/>
        </p:nvSpPr>
        <p:spPr>
          <a:xfrm>
            <a:off x="762000" y="1002268"/>
            <a:ext cx="7620000" cy="369332"/>
          </a:xfrm>
          <a:prstGeom prst="rect">
            <a:avLst/>
          </a:prstGeom>
          <a:noFill/>
        </p:spPr>
        <p:txBody>
          <a:bodyPr wrap="square" rtlCol="0">
            <a:spAutoFit/>
          </a:bodyPr>
          <a:lstStyle/>
          <a:p>
            <a:r>
              <a:rPr lang="en-US" dirty="0">
                <a:solidFill>
                  <a:schemeClr val="bg1"/>
                </a:solidFill>
              </a:rPr>
              <a:t>Notice how deeper bodies appear to feed the shallow meandering feature.</a:t>
            </a:r>
          </a:p>
        </p:txBody>
      </p:sp>
      <p:pic>
        <p:nvPicPr>
          <p:cNvPr id="8" name="Content Placeholder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00935" y="4953000"/>
            <a:ext cx="4952303" cy="1828800"/>
          </a:xfrm>
          <a:prstGeom prst="rect">
            <a:avLst/>
          </a:prstGeom>
        </p:spPr>
      </p:pic>
      <p:sp>
        <p:nvSpPr>
          <p:cNvPr id="9" name="Oval 8"/>
          <p:cNvSpPr/>
          <p:nvPr/>
        </p:nvSpPr>
        <p:spPr>
          <a:xfrm>
            <a:off x="6096000" y="6019801"/>
            <a:ext cx="7620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EAA_LOGO_Black.jpg"/>
          <p:cNvPicPr>
            <a:picLocks noChangeAspect="1"/>
          </p:cNvPicPr>
          <p:nvPr/>
        </p:nvPicPr>
        <p:blipFill>
          <a:blip r:embed="rId5"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11" name="Picture 2" descr="http://www.uwyo.edu/polarbear/USGS%20logo.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3732503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GeneralLocation.jpg"/>
          <p:cNvPicPr>
            <a:picLocks noChangeAspect="1"/>
          </p:cNvPicPr>
          <p:nvPr/>
        </p:nvPicPr>
        <p:blipFill>
          <a:blip r:embed="rId2" cstate="screen">
            <a:extLst>
              <a:ext uri="{28A0092B-C50C-407E-A947-70E740481C1C}">
                <a14:useLocalDpi xmlns:a14="http://schemas.microsoft.com/office/drawing/2010/main"/>
              </a:ext>
            </a:extLst>
          </a:blip>
          <a:srcRect l="2441" t="5659" r="7220" b="5659"/>
          <a:stretch>
            <a:fillRect/>
          </a:stretch>
        </p:blipFill>
        <p:spPr bwMode="auto">
          <a:xfrm>
            <a:off x="779446" y="1371600"/>
            <a:ext cx="3744678" cy="4755845"/>
          </a:xfrm>
          <a:prstGeom prst="rect">
            <a:avLst/>
          </a:prstGeom>
          <a:noFill/>
          <a:ln w="9525">
            <a:noFill/>
            <a:miter lim="800000"/>
            <a:headEnd/>
            <a:tailEnd/>
          </a:ln>
        </p:spPr>
      </p:pic>
      <p:sp>
        <p:nvSpPr>
          <p:cNvPr id="2" name="TextBox 1"/>
          <p:cNvSpPr txBox="1"/>
          <p:nvPr/>
        </p:nvSpPr>
        <p:spPr>
          <a:xfrm>
            <a:off x="2543175" y="573857"/>
            <a:ext cx="4114800" cy="523220"/>
          </a:xfrm>
          <a:prstGeom prst="rect">
            <a:avLst/>
          </a:prstGeom>
          <a:noFill/>
        </p:spPr>
        <p:txBody>
          <a:bodyPr wrap="square" rtlCol="0">
            <a:spAutoFit/>
          </a:bodyPr>
          <a:lstStyle/>
          <a:p>
            <a:r>
              <a:rPr lang="en-US" sz="2800" b="1" cap="all" dirty="0">
                <a:solidFill>
                  <a:schemeClr val="bg1"/>
                </a:solidFill>
              </a:rPr>
              <a:t>Camp </a:t>
            </a:r>
            <a:r>
              <a:rPr lang="en-US" sz="2800" b="1" cap="all" dirty="0" err="1">
                <a:solidFill>
                  <a:schemeClr val="bg1"/>
                </a:solidFill>
              </a:rPr>
              <a:t>Bullis</a:t>
            </a:r>
            <a:r>
              <a:rPr lang="en-US" sz="2800" b="1" cap="all" dirty="0">
                <a:solidFill>
                  <a:schemeClr val="bg1"/>
                </a:solidFill>
              </a:rPr>
              <a:t> AEM Study</a:t>
            </a:r>
          </a:p>
        </p:txBody>
      </p:sp>
      <p:pic>
        <p:nvPicPr>
          <p:cNvPr id="7" name="Picture 6" descr="EAA_LOGO_Black.jpg"/>
          <p:cNvPicPr>
            <a:picLocks noChangeAspect="1"/>
          </p:cNvPicPr>
          <p:nvPr/>
        </p:nvPicPr>
        <p:blipFill>
          <a:blip r:embed="rId3"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8" name="Picture 2" descr="http://www.uwyo.edu/polarbear/USGS%20logo.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05400" y="1371600"/>
            <a:ext cx="3205923" cy="475584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69645418"/>
              </p:ext>
            </p:extLst>
          </p:nvPr>
        </p:nvGraphicFramePr>
        <p:xfrm>
          <a:off x="26988" y="3302373"/>
          <a:ext cx="4687888" cy="2514600"/>
        </p:xfrm>
        <a:graphic>
          <a:graphicData uri="http://schemas.openxmlformats.org/drawingml/2006/table">
            <a:tbl>
              <a:tblPr/>
              <a:tblGrid>
                <a:gridCol w="622550">
                  <a:extLst>
                    <a:ext uri="{9D8B030D-6E8A-4147-A177-3AD203B41FA5}">
                      <a16:colId xmlns:a16="http://schemas.microsoft.com/office/drawing/2014/main" val="20000"/>
                    </a:ext>
                  </a:extLst>
                </a:gridCol>
                <a:gridCol w="686485">
                  <a:extLst>
                    <a:ext uri="{9D8B030D-6E8A-4147-A177-3AD203B41FA5}">
                      <a16:colId xmlns:a16="http://schemas.microsoft.com/office/drawing/2014/main" val="20001"/>
                    </a:ext>
                  </a:extLst>
                </a:gridCol>
                <a:gridCol w="454940">
                  <a:extLst>
                    <a:ext uri="{9D8B030D-6E8A-4147-A177-3AD203B41FA5}">
                      <a16:colId xmlns:a16="http://schemas.microsoft.com/office/drawing/2014/main" val="20002"/>
                    </a:ext>
                  </a:extLst>
                </a:gridCol>
                <a:gridCol w="658838">
                  <a:extLst>
                    <a:ext uri="{9D8B030D-6E8A-4147-A177-3AD203B41FA5}">
                      <a16:colId xmlns:a16="http://schemas.microsoft.com/office/drawing/2014/main" val="20003"/>
                    </a:ext>
                  </a:extLst>
                </a:gridCol>
                <a:gridCol w="422110">
                  <a:extLst>
                    <a:ext uri="{9D8B030D-6E8A-4147-A177-3AD203B41FA5}">
                      <a16:colId xmlns:a16="http://schemas.microsoft.com/office/drawing/2014/main" val="20004"/>
                    </a:ext>
                  </a:extLst>
                </a:gridCol>
                <a:gridCol w="814351">
                  <a:extLst>
                    <a:ext uri="{9D8B030D-6E8A-4147-A177-3AD203B41FA5}">
                      <a16:colId xmlns:a16="http://schemas.microsoft.com/office/drawing/2014/main" val="20005"/>
                    </a:ext>
                  </a:extLst>
                </a:gridCol>
                <a:gridCol w="1028614">
                  <a:extLst>
                    <a:ext uri="{9D8B030D-6E8A-4147-A177-3AD203B41FA5}">
                      <a16:colId xmlns:a16="http://schemas.microsoft.com/office/drawing/2014/main" val="20006"/>
                    </a:ext>
                  </a:extLst>
                </a:gridCol>
              </a:tblGrid>
              <a:tr h="635000">
                <a:tc>
                  <a:txBody>
                    <a:bodyPr/>
                    <a:lstStyle/>
                    <a:p>
                      <a:pPr marL="0" marR="0" algn="ctr">
                        <a:spcBef>
                          <a:spcPts val="0"/>
                        </a:spcBef>
                        <a:spcAft>
                          <a:spcPts val="0"/>
                        </a:spcAft>
                      </a:pPr>
                      <a:r>
                        <a:rPr lang="en-US" sz="900" b="1" dirty="0">
                          <a:solidFill>
                            <a:schemeClr val="bg1"/>
                          </a:solidFill>
                          <a:latin typeface="Verdana"/>
                          <a:ea typeface="Times New Roman"/>
                          <a:cs typeface="Arial"/>
                        </a:rPr>
                        <a:t>LITH.</a:t>
                      </a:r>
                    </a:p>
                    <a:p>
                      <a:pPr marL="0" marR="0" algn="ctr">
                        <a:spcBef>
                          <a:spcPts val="0"/>
                        </a:spcBef>
                        <a:spcAft>
                          <a:spcPts val="0"/>
                        </a:spcAft>
                      </a:pPr>
                      <a:r>
                        <a:rPr lang="en-US" sz="900" b="1" dirty="0">
                          <a:solidFill>
                            <a:schemeClr val="bg1"/>
                          </a:solidFill>
                          <a:latin typeface="Verdana"/>
                          <a:ea typeface="Times New Roman"/>
                          <a:cs typeface="Arial"/>
                        </a:rPr>
                        <a:t>UNIT</a:t>
                      </a:r>
                      <a:endParaRPr lang="en-US" sz="900" dirty="0">
                        <a:solidFill>
                          <a:schemeClr val="bg1"/>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solidFill>
                            <a:schemeClr val="bg1"/>
                          </a:solidFill>
                          <a:latin typeface="Verdana"/>
                          <a:ea typeface="Times New Roman"/>
                          <a:cs typeface="Arial"/>
                        </a:rPr>
                        <a:t>All karst</a:t>
                      </a:r>
                      <a:endParaRPr lang="en-US" sz="900" dirty="0">
                        <a:solidFill>
                          <a:schemeClr val="bg1"/>
                        </a:solidFill>
                        <a:latin typeface="Calibri"/>
                        <a:ea typeface="Calibri"/>
                        <a:cs typeface="Times New Roman"/>
                      </a:endParaRPr>
                    </a:p>
                    <a:p>
                      <a:pPr marL="0" marR="0" algn="ctr">
                        <a:spcBef>
                          <a:spcPts val="0"/>
                        </a:spcBef>
                        <a:spcAft>
                          <a:spcPts val="0"/>
                        </a:spcAft>
                      </a:pPr>
                      <a:r>
                        <a:rPr lang="en-US" sz="900" b="1" dirty="0">
                          <a:solidFill>
                            <a:schemeClr val="bg1"/>
                          </a:solidFill>
                          <a:latin typeface="Verdana"/>
                          <a:ea typeface="Times New Roman"/>
                          <a:cs typeface="Arial"/>
                        </a:rPr>
                        <a:t>features</a:t>
                      </a:r>
                      <a:endParaRPr lang="en-US" sz="900" dirty="0">
                        <a:solidFill>
                          <a:schemeClr val="bg1"/>
                        </a:solidFill>
                        <a:latin typeface="Calibri"/>
                        <a:ea typeface="Calibri"/>
                        <a:cs typeface="Times New Roman"/>
                      </a:endParaRPr>
                    </a:p>
                    <a:p>
                      <a:pPr marL="0" marR="0" algn="ctr">
                        <a:spcBef>
                          <a:spcPts val="0"/>
                        </a:spcBef>
                        <a:spcAft>
                          <a:spcPts val="0"/>
                        </a:spcAft>
                      </a:pPr>
                      <a:r>
                        <a:rPr lang="en-US" sz="900" dirty="0">
                          <a:solidFill>
                            <a:schemeClr val="bg1"/>
                          </a:solidFill>
                          <a:latin typeface="Verdana"/>
                          <a:ea typeface="Times New Roman"/>
                          <a:cs typeface="Arial"/>
                        </a:rPr>
                        <a:t>(#)</a:t>
                      </a:r>
                      <a:endParaRPr lang="en-US" sz="900" dirty="0">
                        <a:solidFill>
                          <a:schemeClr val="bg1"/>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solidFill>
                            <a:schemeClr val="bg1"/>
                          </a:solidFill>
                          <a:latin typeface="Verdana"/>
                          <a:ea typeface="Times New Roman"/>
                          <a:cs typeface="Arial"/>
                        </a:rPr>
                        <a:t>High</a:t>
                      </a:r>
                      <a:endParaRPr lang="en-US" sz="900" dirty="0">
                        <a:solidFill>
                          <a:schemeClr val="bg1"/>
                        </a:solidFill>
                        <a:latin typeface="Calibri"/>
                        <a:ea typeface="Calibri"/>
                        <a:cs typeface="Times New Roman"/>
                      </a:endParaRPr>
                    </a:p>
                    <a:p>
                      <a:pPr marL="0" marR="0" algn="ctr">
                        <a:spcBef>
                          <a:spcPts val="0"/>
                        </a:spcBef>
                        <a:spcAft>
                          <a:spcPts val="0"/>
                        </a:spcAft>
                      </a:pPr>
                      <a:r>
                        <a:rPr lang="en-US" sz="900" dirty="0">
                          <a:solidFill>
                            <a:schemeClr val="bg1"/>
                          </a:solidFill>
                          <a:latin typeface="Verdana"/>
                          <a:ea typeface="Times New Roman"/>
                          <a:cs typeface="Arial"/>
                        </a:rPr>
                        <a:t>(#)</a:t>
                      </a:r>
                      <a:endParaRPr lang="en-US" sz="900" dirty="0">
                        <a:solidFill>
                          <a:schemeClr val="bg1"/>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solidFill>
                            <a:schemeClr val="bg1"/>
                          </a:solidFill>
                          <a:latin typeface="Verdana"/>
                          <a:ea typeface="Times New Roman"/>
                          <a:cs typeface="Arial"/>
                        </a:rPr>
                        <a:t>Medium</a:t>
                      </a:r>
                      <a:endParaRPr lang="en-US" sz="900" dirty="0">
                        <a:solidFill>
                          <a:schemeClr val="bg1"/>
                        </a:solidFill>
                        <a:latin typeface="Calibri"/>
                        <a:ea typeface="Calibri"/>
                        <a:cs typeface="Times New Roman"/>
                      </a:endParaRPr>
                    </a:p>
                    <a:p>
                      <a:pPr marL="0" marR="0" algn="ctr">
                        <a:spcBef>
                          <a:spcPts val="0"/>
                        </a:spcBef>
                        <a:spcAft>
                          <a:spcPts val="0"/>
                        </a:spcAft>
                      </a:pPr>
                      <a:r>
                        <a:rPr lang="en-US" sz="900" dirty="0">
                          <a:solidFill>
                            <a:schemeClr val="bg1"/>
                          </a:solidFill>
                          <a:latin typeface="Verdana"/>
                          <a:ea typeface="Times New Roman"/>
                          <a:cs typeface="Arial"/>
                        </a:rPr>
                        <a:t>(#)</a:t>
                      </a:r>
                      <a:endParaRPr lang="en-US" sz="900" dirty="0">
                        <a:solidFill>
                          <a:schemeClr val="bg1"/>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solidFill>
                            <a:schemeClr val="bg1"/>
                          </a:solidFill>
                          <a:latin typeface="Verdana"/>
                          <a:ea typeface="Times New Roman"/>
                          <a:cs typeface="Arial"/>
                        </a:rPr>
                        <a:t>Low</a:t>
                      </a:r>
                      <a:endParaRPr lang="en-US" sz="900" dirty="0">
                        <a:solidFill>
                          <a:schemeClr val="bg1"/>
                        </a:solidFill>
                        <a:latin typeface="Calibri"/>
                        <a:ea typeface="Calibri"/>
                        <a:cs typeface="Times New Roman"/>
                      </a:endParaRPr>
                    </a:p>
                    <a:p>
                      <a:pPr marL="0" marR="0" algn="ctr">
                        <a:spcBef>
                          <a:spcPts val="0"/>
                        </a:spcBef>
                        <a:spcAft>
                          <a:spcPts val="0"/>
                        </a:spcAft>
                      </a:pPr>
                      <a:r>
                        <a:rPr lang="en-US" sz="900" dirty="0">
                          <a:solidFill>
                            <a:schemeClr val="bg1"/>
                          </a:solidFill>
                          <a:latin typeface="Verdana"/>
                          <a:ea typeface="Times New Roman"/>
                          <a:cs typeface="Arial"/>
                        </a:rPr>
                        <a:t>(#)</a:t>
                      </a:r>
                      <a:endParaRPr lang="en-US" sz="900" dirty="0">
                        <a:solidFill>
                          <a:schemeClr val="bg1"/>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solidFill>
                            <a:schemeClr val="bg1"/>
                          </a:solidFill>
                          <a:latin typeface="Verdana"/>
                          <a:ea typeface="Times New Roman"/>
                          <a:cs typeface="Arial"/>
                        </a:rPr>
                        <a:t>Area </a:t>
                      </a:r>
                      <a:r>
                        <a:rPr lang="en-US" sz="900" dirty="0">
                          <a:solidFill>
                            <a:schemeClr val="bg1"/>
                          </a:solidFill>
                          <a:latin typeface="Verdana"/>
                          <a:ea typeface="Times New Roman"/>
                          <a:cs typeface="Arial"/>
                        </a:rPr>
                        <a:t>(km</a:t>
                      </a:r>
                      <a:r>
                        <a:rPr lang="en-US" sz="900" baseline="30000" dirty="0">
                          <a:solidFill>
                            <a:schemeClr val="bg1"/>
                          </a:solidFill>
                          <a:latin typeface="Verdana"/>
                          <a:ea typeface="Times New Roman"/>
                          <a:cs typeface="Arial"/>
                        </a:rPr>
                        <a:t>2</a:t>
                      </a:r>
                      <a:r>
                        <a:rPr lang="en-US" sz="900" dirty="0">
                          <a:solidFill>
                            <a:schemeClr val="bg1"/>
                          </a:solidFill>
                          <a:latin typeface="Verdana"/>
                          <a:ea typeface="Times New Roman"/>
                          <a:cs typeface="Arial"/>
                        </a:rPr>
                        <a:t>)</a:t>
                      </a:r>
                      <a:endParaRPr lang="en-US" sz="900" dirty="0">
                        <a:solidFill>
                          <a:schemeClr val="bg1"/>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solidFill>
                            <a:schemeClr val="bg1"/>
                          </a:solidFill>
                          <a:latin typeface="Verdana"/>
                          <a:ea typeface="Times New Roman"/>
                          <a:cs typeface="Arial"/>
                        </a:rPr>
                        <a:t>Karst Feature</a:t>
                      </a:r>
                    </a:p>
                    <a:p>
                      <a:pPr marL="0" marR="0" algn="ctr">
                        <a:spcBef>
                          <a:spcPts val="0"/>
                        </a:spcBef>
                        <a:spcAft>
                          <a:spcPts val="0"/>
                        </a:spcAft>
                      </a:pPr>
                      <a:r>
                        <a:rPr lang="en-US" sz="900" b="1" dirty="0">
                          <a:solidFill>
                            <a:schemeClr val="bg1"/>
                          </a:solidFill>
                          <a:latin typeface="Verdana"/>
                          <a:ea typeface="Times New Roman"/>
                          <a:cs typeface="Arial"/>
                        </a:rPr>
                        <a:t>Density</a:t>
                      </a:r>
                      <a:endParaRPr lang="en-US" sz="900" dirty="0">
                        <a:solidFill>
                          <a:schemeClr val="bg1"/>
                        </a:solidFill>
                        <a:latin typeface="Calibri"/>
                        <a:ea typeface="Calibri"/>
                        <a:cs typeface="Times New Roman"/>
                      </a:endParaRPr>
                    </a:p>
                    <a:p>
                      <a:pPr marL="0" marR="0" algn="ctr">
                        <a:spcBef>
                          <a:spcPts val="0"/>
                        </a:spcBef>
                        <a:spcAft>
                          <a:spcPts val="0"/>
                        </a:spcAft>
                      </a:pPr>
                      <a:r>
                        <a:rPr lang="en-US" sz="900" dirty="0">
                          <a:solidFill>
                            <a:schemeClr val="bg1"/>
                          </a:solidFill>
                          <a:latin typeface="Verdana"/>
                          <a:ea typeface="Times New Roman"/>
                          <a:cs typeface="Arial"/>
                        </a:rPr>
                        <a:t>(features/</a:t>
                      </a:r>
                      <a:endParaRPr lang="en-US" sz="900" dirty="0">
                        <a:solidFill>
                          <a:schemeClr val="bg1"/>
                        </a:solidFill>
                        <a:latin typeface="Calibri"/>
                        <a:ea typeface="Calibri"/>
                        <a:cs typeface="Times New Roman"/>
                      </a:endParaRPr>
                    </a:p>
                    <a:p>
                      <a:pPr marL="0" marR="0" algn="ctr">
                        <a:spcBef>
                          <a:spcPts val="0"/>
                        </a:spcBef>
                        <a:spcAft>
                          <a:spcPts val="0"/>
                        </a:spcAft>
                      </a:pPr>
                      <a:r>
                        <a:rPr lang="en-US" sz="900" dirty="0">
                          <a:solidFill>
                            <a:schemeClr val="bg1"/>
                          </a:solidFill>
                          <a:latin typeface="Verdana"/>
                          <a:ea typeface="Times New Roman"/>
                          <a:cs typeface="Arial"/>
                        </a:rPr>
                        <a:t>km</a:t>
                      </a:r>
                      <a:r>
                        <a:rPr lang="en-US" sz="900" baseline="30000" dirty="0">
                          <a:solidFill>
                            <a:schemeClr val="bg1"/>
                          </a:solidFill>
                          <a:latin typeface="Verdana"/>
                          <a:ea typeface="Times New Roman"/>
                          <a:cs typeface="Arial"/>
                        </a:rPr>
                        <a:t>2</a:t>
                      </a:r>
                      <a:r>
                        <a:rPr lang="en-US" sz="900" dirty="0">
                          <a:solidFill>
                            <a:schemeClr val="bg1"/>
                          </a:solidFill>
                          <a:latin typeface="Verdana"/>
                          <a:ea typeface="Times New Roman"/>
                          <a:cs typeface="Arial"/>
                        </a:rPr>
                        <a:t>)</a:t>
                      </a:r>
                      <a:endParaRPr lang="en-US" sz="900" dirty="0">
                        <a:solidFill>
                          <a:schemeClr val="bg1"/>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7960">
                <a:tc>
                  <a:txBody>
                    <a:bodyPr/>
                    <a:lstStyle/>
                    <a:p>
                      <a:pPr marL="0" marR="0" algn="ctr">
                        <a:spcBef>
                          <a:spcPts val="0"/>
                        </a:spcBef>
                        <a:spcAft>
                          <a:spcPts val="0"/>
                        </a:spcAft>
                      </a:pPr>
                      <a:r>
                        <a:rPr lang="en-US" sz="900" b="1">
                          <a:solidFill>
                            <a:srgbClr val="0070C0"/>
                          </a:solidFill>
                          <a:latin typeface="Verdana"/>
                          <a:ea typeface="Times New Roman"/>
                          <a:cs typeface="Arial"/>
                        </a:rPr>
                        <a:t>K</a:t>
                      </a:r>
                      <a:r>
                        <a:rPr lang="en-US" sz="900">
                          <a:solidFill>
                            <a:srgbClr val="0070C0"/>
                          </a:solidFill>
                          <a:latin typeface="Verdana"/>
                          <a:ea typeface="Times New Roman"/>
                          <a:cs typeface="Arial"/>
                        </a:rPr>
                        <a:t>kk</a:t>
                      </a:r>
                      <a:endParaRPr lang="en-US" sz="900">
                        <a:solidFill>
                          <a:srgbClr val="0070C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70C0"/>
                          </a:solidFill>
                          <a:latin typeface="Verdana"/>
                          <a:ea typeface="Times New Roman"/>
                          <a:cs typeface="Arial"/>
                        </a:rPr>
                        <a:t>10</a:t>
                      </a:r>
                      <a:endParaRPr lang="en-US" sz="900" dirty="0">
                        <a:solidFill>
                          <a:srgbClr val="0070C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70C0"/>
                          </a:solidFill>
                          <a:latin typeface="Verdana"/>
                          <a:ea typeface="Times New Roman"/>
                          <a:cs typeface="Arial"/>
                        </a:rPr>
                        <a:t>0</a:t>
                      </a:r>
                      <a:endParaRPr lang="en-US" sz="900" dirty="0">
                        <a:solidFill>
                          <a:srgbClr val="0070C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70C0"/>
                          </a:solidFill>
                          <a:latin typeface="Verdana"/>
                          <a:ea typeface="Times New Roman"/>
                          <a:cs typeface="Arial"/>
                        </a:rPr>
                        <a:t>5</a:t>
                      </a:r>
                      <a:endParaRPr lang="en-US" sz="900" dirty="0">
                        <a:solidFill>
                          <a:srgbClr val="0070C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70C0"/>
                          </a:solidFill>
                          <a:latin typeface="Verdana"/>
                          <a:ea typeface="Times New Roman"/>
                          <a:cs typeface="Arial"/>
                        </a:rPr>
                        <a:t>5</a:t>
                      </a:r>
                      <a:endParaRPr lang="en-US" sz="900">
                        <a:solidFill>
                          <a:srgbClr val="0070C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70C0"/>
                          </a:solidFill>
                          <a:latin typeface="Verdana"/>
                          <a:ea typeface="Times New Roman"/>
                          <a:cs typeface="Arial"/>
                        </a:rPr>
                        <a:t>0.159</a:t>
                      </a:r>
                      <a:endParaRPr lang="en-US" sz="900">
                        <a:solidFill>
                          <a:srgbClr val="0070C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70C0"/>
                          </a:solidFill>
                          <a:latin typeface="Verdana"/>
                          <a:ea typeface="Times New Roman"/>
                          <a:cs typeface="Arial"/>
                        </a:rPr>
                        <a:t>62.78</a:t>
                      </a:r>
                      <a:endParaRPr lang="en-US" sz="900" dirty="0">
                        <a:solidFill>
                          <a:srgbClr val="0070C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7960">
                <a:tc>
                  <a:txBody>
                    <a:bodyPr/>
                    <a:lstStyle/>
                    <a:p>
                      <a:pPr marL="0" marR="0" algn="ctr">
                        <a:spcBef>
                          <a:spcPts val="0"/>
                        </a:spcBef>
                        <a:spcAft>
                          <a:spcPts val="0"/>
                        </a:spcAft>
                      </a:pPr>
                      <a:r>
                        <a:rPr lang="en-US" sz="900" b="1" dirty="0" err="1">
                          <a:solidFill>
                            <a:srgbClr val="0070C0"/>
                          </a:solidFill>
                          <a:latin typeface="Verdana"/>
                          <a:ea typeface="Times New Roman"/>
                          <a:cs typeface="Arial"/>
                        </a:rPr>
                        <a:t>K</a:t>
                      </a:r>
                      <a:r>
                        <a:rPr lang="en-US" sz="900" dirty="0" err="1">
                          <a:solidFill>
                            <a:srgbClr val="0070C0"/>
                          </a:solidFill>
                          <a:latin typeface="Verdana"/>
                          <a:ea typeface="Times New Roman"/>
                          <a:cs typeface="Arial"/>
                        </a:rPr>
                        <a:t>kd</a:t>
                      </a:r>
                      <a:endParaRPr lang="en-US" sz="900" dirty="0">
                        <a:solidFill>
                          <a:srgbClr val="0070C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70C0"/>
                          </a:solidFill>
                          <a:latin typeface="Verdana"/>
                          <a:ea typeface="Times New Roman"/>
                          <a:cs typeface="Arial"/>
                        </a:rPr>
                        <a:t>279</a:t>
                      </a:r>
                      <a:endParaRPr lang="en-US" sz="900">
                        <a:solidFill>
                          <a:srgbClr val="0070C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70C0"/>
                          </a:solidFill>
                          <a:latin typeface="Verdana"/>
                          <a:ea typeface="Times New Roman"/>
                          <a:cs typeface="Arial"/>
                        </a:rPr>
                        <a:t>33</a:t>
                      </a:r>
                      <a:endParaRPr lang="en-US" sz="900">
                        <a:solidFill>
                          <a:srgbClr val="0070C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70C0"/>
                          </a:solidFill>
                          <a:latin typeface="Verdana"/>
                          <a:ea typeface="Times New Roman"/>
                          <a:cs typeface="Arial"/>
                        </a:rPr>
                        <a:t>88</a:t>
                      </a:r>
                      <a:endParaRPr lang="en-US" sz="900" dirty="0">
                        <a:solidFill>
                          <a:srgbClr val="0070C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70C0"/>
                          </a:solidFill>
                          <a:latin typeface="Verdana"/>
                          <a:ea typeface="Times New Roman"/>
                          <a:cs typeface="Arial"/>
                        </a:rPr>
                        <a:t>158</a:t>
                      </a:r>
                      <a:endParaRPr lang="en-US" sz="900">
                        <a:solidFill>
                          <a:srgbClr val="0070C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70C0"/>
                          </a:solidFill>
                          <a:latin typeface="Verdana"/>
                          <a:ea typeface="Times New Roman"/>
                          <a:cs typeface="Arial"/>
                        </a:rPr>
                        <a:t>8.688</a:t>
                      </a:r>
                      <a:endParaRPr lang="en-US" sz="900">
                        <a:solidFill>
                          <a:srgbClr val="0070C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70C0"/>
                          </a:solidFill>
                          <a:latin typeface="Verdana"/>
                          <a:ea typeface="Times New Roman"/>
                          <a:cs typeface="Arial"/>
                        </a:rPr>
                        <a:t>32.11</a:t>
                      </a:r>
                      <a:endParaRPr lang="en-US" sz="900" dirty="0">
                        <a:solidFill>
                          <a:srgbClr val="0070C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7960">
                <a:tc>
                  <a:txBody>
                    <a:bodyPr/>
                    <a:lstStyle/>
                    <a:p>
                      <a:pPr marL="0" marR="0" algn="ctr">
                        <a:spcBef>
                          <a:spcPts val="0"/>
                        </a:spcBef>
                        <a:spcAft>
                          <a:spcPts val="0"/>
                        </a:spcAft>
                      </a:pPr>
                      <a:r>
                        <a:rPr lang="en-US" sz="900" b="1">
                          <a:solidFill>
                            <a:srgbClr val="0070C0"/>
                          </a:solidFill>
                          <a:latin typeface="Verdana"/>
                          <a:ea typeface="Times New Roman"/>
                          <a:cs typeface="Arial"/>
                        </a:rPr>
                        <a:t>K</a:t>
                      </a:r>
                      <a:r>
                        <a:rPr lang="en-US" sz="900">
                          <a:solidFill>
                            <a:srgbClr val="0070C0"/>
                          </a:solidFill>
                          <a:latin typeface="Verdana"/>
                          <a:ea typeface="Times New Roman"/>
                          <a:cs typeface="Arial"/>
                        </a:rPr>
                        <a:t>kb</a:t>
                      </a:r>
                      <a:endParaRPr lang="en-US" sz="900">
                        <a:solidFill>
                          <a:srgbClr val="0070C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70C0"/>
                          </a:solidFill>
                          <a:latin typeface="Verdana"/>
                          <a:ea typeface="Times New Roman"/>
                          <a:cs typeface="Arial"/>
                        </a:rPr>
                        <a:t>68</a:t>
                      </a:r>
                      <a:endParaRPr lang="en-US" sz="900">
                        <a:solidFill>
                          <a:srgbClr val="0070C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70C0"/>
                          </a:solidFill>
                          <a:latin typeface="Verdana"/>
                          <a:ea typeface="Times New Roman"/>
                          <a:cs typeface="Arial"/>
                        </a:rPr>
                        <a:t>6</a:t>
                      </a:r>
                      <a:endParaRPr lang="en-US" sz="900">
                        <a:solidFill>
                          <a:srgbClr val="0070C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70C0"/>
                          </a:solidFill>
                          <a:latin typeface="Verdana"/>
                          <a:ea typeface="Times New Roman"/>
                          <a:cs typeface="Arial"/>
                        </a:rPr>
                        <a:t>24</a:t>
                      </a:r>
                      <a:endParaRPr lang="en-US" sz="900" dirty="0">
                        <a:solidFill>
                          <a:srgbClr val="0070C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70C0"/>
                          </a:solidFill>
                          <a:latin typeface="Verdana"/>
                          <a:ea typeface="Times New Roman"/>
                          <a:cs typeface="Arial"/>
                        </a:rPr>
                        <a:t>38</a:t>
                      </a:r>
                      <a:endParaRPr lang="en-US" sz="900" dirty="0">
                        <a:solidFill>
                          <a:srgbClr val="0070C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70C0"/>
                          </a:solidFill>
                          <a:latin typeface="Verdana"/>
                          <a:ea typeface="Times New Roman"/>
                          <a:cs typeface="Arial"/>
                        </a:rPr>
                        <a:t>3.523</a:t>
                      </a:r>
                      <a:endParaRPr lang="en-US" sz="900" dirty="0">
                        <a:solidFill>
                          <a:srgbClr val="0070C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70C0"/>
                          </a:solidFill>
                          <a:latin typeface="Verdana"/>
                          <a:ea typeface="Times New Roman"/>
                          <a:cs typeface="Arial"/>
                        </a:rPr>
                        <a:t>19.30</a:t>
                      </a:r>
                      <a:endParaRPr lang="en-US" sz="900" dirty="0">
                        <a:solidFill>
                          <a:srgbClr val="0070C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7960">
                <a:tc>
                  <a:txBody>
                    <a:bodyPr/>
                    <a:lstStyle/>
                    <a:p>
                      <a:pPr marL="0" marR="0" algn="ctr">
                        <a:spcBef>
                          <a:spcPts val="0"/>
                        </a:spcBef>
                        <a:spcAft>
                          <a:spcPts val="0"/>
                        </a:spcAft>
                      </a:pPr>
                      <a:r>
                        <a:rPr lang="en-US" sz="900" b="1">
                          <a:solidFill>
                            <a:srgbClr val="00B050"/>
                          </a:solidFill>
                          <a:latin typeface="Verdana"/>
                          <a:ea typeface="Times New Roman"/>
                          <a:cs typeface="Arial"/>
                        </a:rPr>
                        <a:t>K</a:t>
                      </a:r>
                      <a:r>
                        <a:rPr lang="en-US" sz="900">
                          <a:solidFill>
                            <a:srgbClr val="00B050"/>
                          </a:solidFill>
                          <a:latin typeface="Verdana"/>
                          <a:ea typeface="Times New Roman"/>
                          <a:cs typeface="Arial"/>
                        </a:rPr>
                        <a:t>gr(u)A</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B050"/>
                          </a:solidFill>
                          <a:latin typeface="Verdana"/>
                          <a:ea typeface="Times New Roman"/>
                          <a:cs typeface="Arial"/>
                        </a:rPr>
                        <a:t>75</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B050"/>
                          </a:solidFill>
                          <a:latin typeface="Verdana"/>
                          <a:ea typeface="Times New Roman"/>
                          <a:cs typeface="Arial"/>
                        </a:rPr>
                        <a:t>1</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B050"/>
                          </a:solidFill>
                          <a:latin typeface="Verdana"/>
                          <a:ea typeface="Times New Roman"/>
                          <a:cs typeface="Arial"/>
                        </a:rPr>
                        <a:t>15</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B050"/>
                          </a:solidFill>
                          <a:latin typeface="Verdana"/>
                          <a:ea typeface="Times New Roman"/>
                          <a:cs typeface="Arial"/>
                        </a:rPr>
                        <a:t>59</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B050"/>
                          </a:solidFill>
                          <a:latin typeface="Verdana"/>
                          <a:ea typeface="Times New Roman"/>
                          <a:cs typeface="Arial"/>
                        </a:rPr>
                        <a:t>12.354</a:t>
                      </a:r>
                      <a:endParaRPr lang="en-US" sz="900" dirty="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B050"/>
                          </a:solidFill>
                          <a:latin typeface="Verdana"/>
                          <a:ea typeface="Times New Roman"/>
                          <a:cs typeface="Arial"/>
                        </a:rPr>
                        <a:t>6.07</a:t>
                      </a:r>
                      <a:endParaRPr lang="en-US" sz="900" dirty="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7960">
                <a:tc>
                  <a:txBody>
                    <a:bodyPr/>
                    <a:lstStyle/>
                    <a:p>
                      <a:pPr marL="0" marR="0" algn="ctr">
                        <a:spcBef>
                          <a:spcPts val="0"/>
                        </a:spcBef>
                        <a:spcAft>
                          <a:spcPts val="0"/>
                        </a:spcAft>
                      </a:pPr>
                      <a:r>
                        <a:rPr lang="en-US" sz="900" b="1">
                          <a:solidFill>
                            <a:srgbClr val="00B050"/>
                          </a:solidFill>
                          <a:latin typeface="Verdana"/>
                          <a:ea typeface="Times New Roman"/>
                          <a:cs typeface="Arial"/>
                        </a:rPr>
                        <a:t>K</a:t>
                      </a:r>
                      <a:r>
                        <a:rPr lang="en-US" sz="900">
                          <a:solidFill>
                            <a:srgbClr val="00B050"/>
                          </a:solidFill>
                          <a:latin typeface="Verdana"/>
                          <a:ea typeface="Times New Roman"/>
                          <a:cs typeface="Arial"/>
                        </a:rPr>
                        <a:t>gr(u)B</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B050"/>
                          </a:solidFill>
                          <a:latin typeface="Verdana"/>
                          <a:ea typeface="Times New Roman"/>
                          <a:cs typeface="Arial"/>
                        </a:rPr>
                        <a:t>78</a:t>
                      </a:r>
                      <a:endParaRPr lang="en-US" sz="900" dirty="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B050"/>
                          </a:solidFill>
                          <a:latin typeface="Verdana"/>
                          <a:ea typeface="Times New Roman"/>
                          <a:cs typeface="Arial"/>
                        </a:rPr>
                        <a:t>4</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B050"/>
                          </a:solidFill>
                          <a:latin typeface="Verdana"/>
                          <a:ea typeface="Times New Roman"/>
                          <a:cs typeface="Arial"/>
                        </a:rPr>
                        <a:t>9</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B050"/>
                          </a:solidFill>
                          <a:latin typeface="Verdana"/>
                          <a:ea typeface="Times New Roman"/>
                          <a:cs typeface="Arial"/>
                        </a:rPr>
                        <a:t>65</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B050"/>
                          </a:solidFill>
                          <a:latin typeface="Verdana"/>
                          <a:ea typeface="Times New Roman"/>
                          <a:cs typeface="Arial"/>
                        </a:rPr>
                        <a:t>34.662</a:t>
                      </a:r>
                      <a:endParaRPr lang="en-US" sz="900" dirty="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B050"/>
                          </a:solidFill>
                          <a:latin typeface="Verdana"/>
                          <a:ea typeface="Times New Roman"/>
                          <a:cs typeface="Arial"/>
                        </a:rPr>
                        <a:t>2.25</a:t>
                      </a:r>
                      <a:endParaRPr lang="en-US" sz="900" dirty="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87960">
                <a:tc>
                  <a:txBody>
                    <a:bodyPr/>
                    <a:lstStyle/>
                    <a:p>
                      <a:pPr marL="0" marR="0" algn="ctr">
                        <a:spcBef>
                          <a:spcPts val="0"/>
                        </a:spcBef>
                        <a:spcAft>
                          <a:spcPts val="0"/>
                        </a:spcAft>
                      </a:pPr>
                      <a:r>
                        <a:rPr lang="en-US" sz="900" b="1">
                          <a:solidFill>
                            <a:srgbClr val="00B050"/>
                          </a:solidFill>
                          <a:latin typeface="Verdana"/>
                          <a:ea typeface="Times New Roman"/>
                          <a:cs typeface="Arial"/>
                        </a:rPr>
                        <a:t>K</a:t>
                      </a:r>
                      <a:r>
                        <a:rPr lang="en-US" sz="900">
                          <a:solidFill>
                            <a:srgbClr val="00B050"/>
                          </a:solidFill>
                          <a:latin typeface="Verdana"/>
                          <a:ea typeface="Times New Roman"/>
                          <a:cs typeface="Arial"/>
                        </a:rPr>
                        <a:t>gr(u)C</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B050"/>
                          </a:solidFill>
                          <a:latin typeface="Verdana"/>
                          <a:ea typeface="Times New Roman"/>
                          <a:cs typeface="Arial"/>
                        </a:rPr>
                        <a:t>16</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B050"/>
                          </a:solidFill>
                          <a:latin typeface="Verdana"/>
                          <a:ea typeface="Times New Roman"/>
                          <a:cs typeface="Arial"/>
                        </a:rPr>
                        <a:t>2</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B050"/>
                          </a:solidFill>
                          <a:latin typeface="Verdana"/>
                          <a:ea typeface="Times New Roman"/>
                          <a:cs typeface="Arial"/>
                        </a:rPr>
                        <a:t>3</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B050"/>
                          </a:solidFill>
                          <a:latin typeface="Verdana"/>
                          <a:ea typeface="Times New Roman"/>
                          <a:cs typeface="Arial"/>
                        </a:rPr>
                        <a:t>11</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B050"/>
                          </a:solidFill>
                          <a:latin typeface="Verdana"/>
                          <a:ea typeface="Times New Roman"/>
                          <a:cs typeface="Arial"/>
                        </a:rPr>
                        <a:t>5.580</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B050"/>
                          </a:solidFill>
                          <a:latin typeface="Verdana"/>
                          <a:ea typeface="Times New Roman"/>
                          <a:cs typeface="Arial"/>
                        </a:rPr>
                        <a:t>2.87</a:t>
                      </a:r>
                      <a:endParaRPr lang="en-US" sz="900" dirty="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87960">
                <a:tc>
                  <a:txBody>
                    <a:bodyPr/>
                    <a:lstStyle/>
                    <a:p>
                      <a:pPr marL="0" marR="0" algn="ctr">
                        <a:spcBef>
                          <a:spcPts val="0"/>
                        </a:spcBef>
                        <a:spcAft>
                          <a:spcPts val="0"/>
                        </a:spcAft>
                      </a:pPr>
                      <a:r>
                        <a:rPr lang="en-US" sz="900" b="1">
                          <a:solidFill>
                            <a:srgbClr val="00B050"/>
                          </a:solidFill>
                          <a:latin typeface="Verdana"/>
                          <a:ea typeface="Times New Roman"/>
                          <a:cs typeface="Arial"/>
                        </a:rPr>
                        <a:t>K</a:t>
                      </a:r>
                      <a:r>
                        <a:rPr lang="en-US" sz="900">
                          <a:solidFill>
                            <a:srgbClr val="00B050"/>
                          </a:solidFill>
                          <a:latin typeface="Verdana"/>
                          <a:ea typeface="Times New Roman"/>
                          <a:cs typeface="Arial"/>
                        </a:rPr>
                        <a:t>gr(u)D</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B050"/>
                          </a:solidFill>
                          <a:latin typeface="Verdana"/>
                          <a:ea typeface="Times New Roman"/>
                          <a:cs typeface="Arial"/>
                        </a:rPr>
                        <a:t>268</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B050"/>
                          </a:solidFill>
                          <a:latin typeface="Verdana"/>
                          <a:ea typeface="Times New Roman"/>
                          <a:cs typeface="Arial"/>
                        </a:rPr>
                        <a:t>51</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B050"/>
                          </a:solidFill>
                          <a:latin typeface="Verdana"/>
                          <a:ea typeface="Times New Roman"/>
                          <a:cs typeface="Arial"/>
                        </a:rPr>
                        <a:t>104</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B050"/>
                          </a:solidFill>
                          <a:latin typeface="Verdana"/>
                          <a:ea typeface="Times New Roman"/>
                          <a:cs typeface="Arial"/>
                        </a:rPr>
                        <a:t>113</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B050"/>
                          </a:solidFill>
                          <a:latin typeface="Verdana"/>
                          <a:ea typeface="Times New Roman"/>
                          <a:cs typeface="Arial"/>
                        </a:rPr>
                        <a:t>33.311</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B050"/>
                          </a:solidFill>
                          <a:latin typeface="Verdana"/>
                          <a:ea typeface="Times New Roman"/>
                          <a:cs typeface="Arial"/>
                        </a:rPr>
                        <a:t>8.05</a:t>
                      </a:r>
                      <a:endParaRPr lang="en-US" sz="900" dirty="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87960">
                <a:tc>
                  <a:txBody>
                    <a:bodyPr/>
                    <a:lstStyle/>
                    <a:p>
                      <a:pPr marL="0" marR="0" algn="ctr">
                        <a:spcBef>
                          <a:spcPts val="0"/>
                        </a:spcBef>
                        <a:spcAft>
                          <a:spcPts val="0"/>
                        </a:spcAft>
                      </a:pPr>
                      <a:r>
                        <a:rPr lang="en-US" sz="900" b="1">
                          <a:solidFill>
                            <a:srgbClr val="00B050"/>
                          </a:solidFill>
                          <a:latin typeface="Verdana"/>
                          <a:ea typeface="Times New Roman"/>
                          <a:cs typeface="Arial"/>
                        </a:rPr>
                        <a:t>K</a:t>
                      </a:r>
                      <a:r>
                        <a:rPr lang="en-US" sz="900">
                          <a:solidFill>
                            <a:srgbClr val="00B050"/>
                          </a:solidFill>
                          <a:latin typeface="Verdana"/>
                          <a:ea typeface="Times New Roman"/>
                          <a:cs typeface="Arial"/>
                        </a:rPr>
                        <a:t>gr(u)E</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B050"/>
                          </a:solidFill>
                          <a:latin typeface="Verdana"/>
                          <a:ea typeface="Times New Roman"/>
                          <a:cs typeface="Arial"/>
                        </a:rPr>
                        <a:t>2</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B050"/>
                          </a:solidFill>
                          <a:latin typeface="Verdana"/>
                          <a:ea typeface="Times New Roman"/>
                          <a:cs typeface="Arial"/>
                        </a:rPr>
                        <a:t>0</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B050"/>
                          </a:solidFill>
                          <a:latin typeface="Verdana"/>
                          <a:ea typeface="Times New Roman"/>
                          <a:cs typeface="Arial"/>
                        </a:rPr>
                        <a:t>0</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B050"/>
                          </a:solidFill>
                          <a:latin typeface="Verdana"/>
                          <a:ea typeface="Times New Roman"/>
                          <a:cs typeface="Arial"/>
                        </a:rPr>
                        <a:t>2</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B050"/>
                          </a:solidFill>
                          <a:latin typeface="Verdana"/>
                          <a:ea typeface="Times New Roman"/>
                          <a:cs typeface="Arial"/>
                        </a:rPr>
                        <a:t>1.328</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B050"/>
                          </a:solidFill>
                          <a:latin typeface="Verdana"/>
                          <a:ea typeface="Times New Roman"/>
                          <a:cs typeface="Arial"/>
                        </a:rPr>
                        <a:t>1.51</a:t>
                      </a:r>
                      <a:endParaRPr lang="en-US" sz="900" dirty="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87960">
                <a:tc>
                  <a:txBody>
                    <a:bodyPr/>
                    <a:lstStyle/>
                    <a:p>
                      <a:pPr marL="0" marR="0" algn="ctr">
                        <a:spcBef>
                          <a:spcPts val="0"/>
                        </a:spcBef>
                        <a:spcAft>
                          <a:spcPts val="0"/>
                        </a:spcAft>
                      </a:pPr>
                      <a:r>
                        <a:rPr lang="en-US" sz="900" b="1">
                          <a:solidFill>
                            <a:srgbClr val="00B050"/>
                          </a:solidFill>
                          <a:latin typeface="Verdana"/>
                          <a:ea typeface="Times New Roman"/>
                          <a:cs typeface="Arial"/>
                        </a:rPr>
                        <a:t>K</a:t>
                      </a:r>
                      <a:r>
                        <a:rPr lang="en-US" sz="900">
                          <a:solidFill>
                            <a:srgbClr val="00B050"/>
                          </a:solidFill>
                          <a:latin typeface="Verdana"/>
                          <a:ea typeface="Times New Roman"/>
                          <a:cs typeface="Arial"/>
                        </a:rPr>
                        <a:t>gr(l)</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B050"/>
                          </a:solidFill>
                          <a:latin typeface="Verdana"/>
                          <a:ea typeface="Times New Roman"/>
                          <a:cs typeface="Arial"/>
                        </a:rPr>
                        <a:t>168</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B050"/>
                          </a:solidFill>
                          <a:latin typeface="Verdana"/>
                          <a:ea typeface="Times New Roman"/>
                          <a:cs typeface="Arial"/>
                        </a:rPr>
                        <a:t>38</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B050"/>
                          </a:solidFill>
                          <a:latin typeface="Verdana"/>
                          <a:ea typeface="Times New Roman"/>
                          <a:cs typeface="Arial"/>
                        </a:rPr>
                        <a:t>75</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B050"/>
                          </a:solidFill>
                          <a:latin typeface="Verdana"/>
                          <a:ea typeface="Times New Roman"/>
                          <a:cs typeface="Arial"/>
                        </a:rPr>
                        <a:t>55</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solidFill>
                            <a:srgbClr val="00B050"/>
                          </a:solidFill>
                          <a:latin typeface="Verdana"/>
                          <a:ea typeface="Times New Roman"/>
                          <a:cs typeface="Arial"/>
                        </a:rPr>
                        <a:t>13.907</a:t>
                      </a:r>
                      <a:endParaRPr lang="en-US" sz="90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solidFill>
                            <a:srgbClr val="00B050"/>
                          </a:solidFill>
                          <a:latin typeface="Verdana"/>
                          <a:ea typeface="Times New Roman"/>
                          <a:cs typeface="Arial"/>
                        </a:rPr>
                        <a:t>12.08</a:t>
                      </a:r>
                      <a:endParaRPr lang="en-US" sz="900" dirty="0">
                        <a:solidFill>
                          <a:srgbClr val="00B05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87960">
                <a:tc>
                  <a:txBody>
                    <a:bodyPr/>
                    <a:lstStyle/>
                    <a:p>
                      <a:pPr marL="0" marR="0" algn="ctr">
                        <a:spcBef>
                          <a:spcPts val="0"/>
                        </a:spcBef>
                        <a:spcAft>
                          <a:spcPts val="0"/>
                        </a:spcAft>
                      </a:pPr>
                      <a:r>
                        <a:rPr lang="en-US" sz="900" b="1">
                          <a:solidFill>
                            <a:srgbClr val="FF0000"/>
                          </a:solidFill>
                          <a:latin typeface="Verdana"/>
                          <a:ea typeface="Times New Roman"/>
                          <a:cs typeface="Arial"/>
                        </a:rPr>
                        <a:t>TOTAL</a:t>
                      </a:r>
                      <a:endParaRPr lang="en-US" sz="900">
                        <a:solidFill>
                          <a:srgbClr val="FF000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a:solidFill>
                            <a:srgbClr val="FF0000"/>
                          </a:solidFill>
                          <a:latin typeface="Verdana"/>
                          <a:ea typeface="Times New Roman"/>
                          <a:cs typeface="Arial"/>
                        </a:rPr>
                        <a:t>964</a:t>
                      </a:r>
                      <a:endParaRPr lang="en-US" sz="900">
                        <a:solidFill>
                          <a:srgbClr val="FF000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a:solidFill>
                            <a:srgbClr val="FF0000"/>
                          </a:solidFill>
                          <a:latin typeface="Verdana"/>
                          <a:ea typeface="Times New Roman"/>
                          <a:cs typeface="Arial"/>
                        </a:rPr>
                        <a:t>135</a:t>
                      </a:r>
                      <a:endParaRPr lang="en-US" sz="900">
                        <a:solidFill>
                          <a:srgbClr val="FF000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a:solidFill>
                            <a:srgbClr val="FF0000"/>
                          </a:solidFill>
                          <a:latin typeface="Verdana"/>
                          <a:ea typeface="Times New Roman"/>
                          <a:cs typeface="Arial"/>
                        </a:rPr>
                        <a:t>323</a:t>
                      </a:r>
                      <a:endParaRPr lang="en-US" sz="900">
                        <a:solidFill>
                          <a:srgbClr val="FF000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a:solidFill>
                            <a:srgbClr val="FF0000"/>
                          </a:solidFill>
                          <a:latin typeface="Verdana"/>
                          <a:ea typeface="Times New Roman"/>
                          <a:cs typeface="Arial"/>
                        </a:rPr>
                        <a:t>506</a:t>
                      </a:r>
                      <a:endParaRPr lang="en-US" sz="900">
                        <a:solidFill>
                          <a:srgbClr val="FF000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a:solidFill>
                            <a:srgbClr val="FF0000"/>
                          </a:solidFill>
                          <a:latin typeface="Verdana"/>
                          <a:ea typeface="Times New Roman"/>
                          <a:cs typeface="Arial"/>
                        </a:rPr>
                        <a:t>113.511</a:t>
                      </a:r>
                      <a:endParaRPr lang="en-US" sz="900">
                        <a:solidFill>
                          <a:srgbClr val="FF000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b="1" dirty="0">
                          <a:solidFill>
                            <a:srgbClr val="FF0000"/>
                          </a:solidFill>
                          <a:latin typeface="Verdana"/>
                          <a:ea typeface="Times New Roman"/>
                          <a:cs typeface="Arial"/>
                        </a:rPr>
                        <a:t>16.33</a:t>
                      </a:r>
                      <a:endParaRPr lang="en-US" sz="900" dirty="0">
                        <a:solidFill>
                          <a:srgbClr val="FF0000"/>
                        </a:solidFill>
                        <a:latin typeface="Calibri"/>
                        <a:ea typeface="Calibri"/>
                        <a:cs typeface="Times New Roman"/>
                      </a:endParaRPr>
                    </a:p>
                  </a:txBody>
                  <a:tcPr marL="65314" marR="653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5220" name="TextBox 3"/>
          <p:cNvSpPr txBox="1">
            <a:spLocks noChangeArrowheads="1"/>
          </p:cNvSpPr>
          <p:nvPr/>
        </p:nvSpPr>
        <p:spPr bwMode="auto">
          <a:xfrm>
            <a:off x="152400" y="1219200"/>
            <a:ext cx="4562476" cy="2062103"/>
          </a:xfrm>
          <a:prstGeom prst="rect">
            <a:avLst/>
          </a:prstGeom>
          <a:noFill/>
          <a:ln w="9525">
            <a:noFill/>
            <a:miter lim="800000"/>
            <a:headEnd/>
            <a:tailEnd/>
          </a:ln>
        </p:spPr>
        <p:txBody>
          <a:bodyPr wrap="square">
            <a:spAutoFit/>
          </a:bodyPr>
          <a:lstStyle/>
          <a:p>
            <a:r>
              <a:rPr lang="en-US" sz="1600" dirty="0">
                <a:solidFill>
                  <a:schemeClr val="bg1"/>
                </a:solidFill>
              </a:rPr>
              <a:t>Karst feature mapping at Camp </a:t>
            </a:r>
            <a:r>
              <a:rPr lang="en-US" sz="1600" dirty="0" err="1">
                <a:solidFill>
                  <a:schemeClr val="bg1"/>
                </a:solidFill>
              </a:rPr>
              <a:t>Bullis</a:t>
            </a:r>
            <a:r>
              <a:rPr lang="en-US" sz="1600" dirty="0">
                <a:solidFill>
                  <a:schemeClr val="bg1"/>
                </a:solidFill>
              </a:rPr>
              <a:t> identified  &gt;1,200 features.</a:t>
            </a:r>
          </a:p>
          <a:p>
            <a:endParaRPr lang="en-US" sz="1600" dirty="0">
              <a:solidFill>
                <a:schemeClr val="bg1"/>
              </a:solidFill>
            </a:endParaRPr>
          </a:p>
          <a:p>
            <a:r>
              <a:rPr lang="en-US" sz="1600" dirty="0">
                <a:solidFill>
                  <a:schemeClr val="bg1"/>
                </a:solidFill>
              </a:rPr>
              <a:t>Recharge sensitivity ranked low, medium, and high based on numerous geologic and hydrologic factors.</a:t>
            </a:r>
          </a:p>
          <a:p>
            <a:endParaRPr lang="en-US" sz="1600" dirty="0">
              <a:solidFill>
                <a:schemeClr val="bg1"/>
              </a:solidFill>
            </a:endParaRPr>
          </a:p>
          <a:p>
            <a:r>
              <a:rPr lang="en-US" sz="1600" dirty="0">
                <a:solidFill>
                  <a:schemeClr val="bg1"/>
                </a:solidFill>
              </a:rPr>
              <a:t>Karst feature density is calculated for each mapped geologic unit (Edwards outcrops highest).</a:t>
            </a:r>
          </a:p>
        </p:txBody>
      </p:sp>
      <p:sp>
        <p:nvSpPr>
          <p:cNvPr id="5221" name="TextBox 6"/>
          <p:cNvSpPr txBox="1">
            <a:spLocks noChangeArrowheads="1"/>
          </p:cNvSpPr>
          <p:nvPr/>
        </p:nvSpPr>
        <p:spPr bwMode="auto">
          <a:xfrm>
            <a:off x="2514600" y="295192"/>
            <a:ext cx="4096571" cy="523220"/>
          </a:xfrm>
          <a:prstGeom prst="rect">
            <a:avLst/>
          </a:prstGeom>
          <a:noFill/>
          <a:ln w="9525">
            <a:noFill/>
            <a:miter lim="800000"/>
            <a:headEnd/>
            <a:tailEnd/>
          </a:ln>
        </p:spPr>
        <p:txBody>
          <a:bodyPr wrap="none">
            <a:spAutoFit/>
          </a:bodyPr>
          <a:lstStyle/>
          <a:p>
            <a:r>
              <a:rPr lang="en-US" sz="2800" b="1" dirty="0">
                <a:solidFill>
                  <a:schemeClr val="bg1"/>
                </a:solidFill>
              </a:rPr>
              <a:t>KARST FEATURE MAPPING</a:t>
            </a:r>
          </a:p>
        </p:txBody>
      </p:sp>
      <p:pic>
        <p:nvPicPr>
          <p:cNvPr id="6" name="Picture 5" descr="Figure3_BlockModel_updated.jpg"/>
          <p:cNvPicPr/>
          <p:nvPr/>
        </p:nvPicPr>
        <p:blipFill>
          <a:blip r:embed="rId2" cstate="screen">
            <a:extLst>
              <a:ext uri="{28A0092B-C50C-407E-A947-70E740481C1C}">
                <a14:useLocalDpi xmlns:a14="http://schemas.microsoft.com/office/drawing/2010/main"/>
              </a:ext>
            </a:extLst>
          </a:blip>
          <a:srcRect l="5128"/>
          <a:stretch>
            <a:fillRect/>
          </a:stretch>
        </p:blipFill>
        <p:spPr>
          <a:xfrm>
            <a:off x="4714876" y="1219200"/>
            <a:ext cx="4362660" cy="4656943"/>
          </a:xfrm>
          <a:prstGeom prst="rect">
            <a:avLst/>
          </a:prstGeom>
          <a:ln w="9525">
            <a:solidFill>
              <a:schemeClr val="tx1"/>
            </a:solidFill>
          </a:ln>
        </p:spPr>
      </p:pic>
      <p:pic>
        <p:nvPicPr>
          <p:cNvPr id="9" name="Picture 8" descr="EAA_LOGO_Black.jpg"/>
          <p:cNvPicPr>
            <a:picLocks noChangeAspect="1"/>
          </p:cNvPicPr>
          <p:nvPr/>
        </p:nvPicPr>
        <p:blipFill>
          <a:blip r:embed="rId3"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10" name="Picture 2" descr="http://www.uwyo.edu/polarbear/USGS%20logo.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7700" y="23217"/>
            <a:ext cx="8229600" cy="838200"/>
          </a:xfrm>
        </p:spPr>
        <p:txBody>
          <a:bodyPr>
            <a:normAutofit/>
          </a:bodyPr>
          <a:lstStyle/>
          <a:p>
            <a:r>
              <a:rPr lang="en-US" sz="2800" b="1" cap="all" dirty="0">
                <a:solidFill>
                  <a:schemeClr val="bg1"/>
                </a:solidFill>
              </a:rPr>
              <a:t>Camp </a:t>
            </a:r>
            <a:r>
              <a:rPr lang="en-US" sz="2800" b="1" cap="all" dirty="0" err="1">
                <a:solidFill>
                  <a:schemeClr val="bg1"/>
                </a:solidFill>
              </a:rPr>
              <a:t>Bullis</a:t>
            </a:r>
            <a:r>
              <a:rPr lang="en-US" sz="2800" b="1" cap="all" dirty="0">
                <a:solidFill>
                  <a:schemeClr val="bg1"/>
                </a:solidFill>
              </a:rPr>
              <a:t> Karst Database</a:t>
            </a:r>
          </a:p>
        </p:txBody>
      </p:sp>
      <p:pic>
        <p:nvPicPr>
          <p:cNvPr id="10" name="Content Placeholder 9"/>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09800" y="883384"/>
            <a:ext cx="5105400" cy="5846149"/>
          </a:xfrm>
        </p:spPr>
      </p:pic>
      <p:sp>
        <p:nvSpPr>
          <p:cNvPr id="12" name="TextBox 11"/>
          <p:cNvSpPr txBox="1"/>
          <p:nvPr/>
        </p:nvSpPr>
        <p:spPr>
          <a:xfrm>
            <a:off x="3962400" y="557986"/>
            <a:ext cx="1600200" cy="369332"/>
          </a:xfrm>
          <a:prstGeom prst="rect">
            <a:avLst/>
          </a:prstGeom>
          <a:noFill/>
        </p:spPr>
        <p:txBody>
          <a:bodyPr wrap="square" rtlCol="0">
            <a:spAutoFit/>
          </a:bodyPr>
          <a:lstStyle/>
          <a:p>
            <a:r>
              <a:rPr lang="en-US" dirty="0">
                <a:solidFill>
                  <a:schemeClr val="bg1"/>
                </a:solidFill>
              </a:rPr>
              <a:t>Geologic Map</a:t>
            </a:r>
          </a:p>
        </p:txBody>
      </p:sp>
      <p:sp>
        <p:nvSpPr>
          <p:cNvPr id="4" name="Rectangle 3"/>
          <p:cNvSpPr/>
          <p:nvPr/>
        </p:nvSpPr>
        <p:spPr>
          <a:xfrm>
            <a:off x="2438400" y="5943600"/>
            <a:ext cx="1524000" cy="6741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58454" y="5943600"/>
            <a:ext cx="1600200" cy="369332"/>
          </a:xfrm>
          <a:prstGeom prst="rect">
            <a:avLst/>
          </a:prstGeom>
          <a:noFill/>
        </p:spPr>
        <p:txBody>
          <a:bodyPr wrap="square" rtlCol="0">
            <a:spAutoFit/>
          </a:bodyPr>
          <a:lstStyle/>
          <a:p>
            <a:r>
              <a:rPr lang="en-US" dirty="0">
                <a:solidFill>
                  <a:prstClr val="black"/>
                </a:solidFill>
              </a:rPr>
              <a:t>Karst feature</a:t>
            </a:r>
          </a:p>
        </p:txBody>
      </p:sp>
      <p:sp>
        <p:nvSpPr>
          <p:cNvPr id="6" name="TextBox 5"/>
          <p:cNvSpPr txBox="1"/>
          <p:nvPr/>
        </p:nvSpPr>
        <p:spPr>
          <a:xfrm>
            <a:off x="2658454" y="6248400"/>
            <a:ext cx="1600200" cy="369332"/>
          </a:xfrm>
          <a:prstGeom prst="rect">
            <a:avLst/>
          </a:prstGeom>
          <a:noFill/>
        </p:spPr>
        <p:txBody>
          <a:bodyPr wrap="square" rtlCol="0">
            <a:spAutoFit/>
          </a:bodyPr>
          <a:lstStyle/>
          <a:p>
            <a:r>
              <a:rPr lang="en-US" dirty="0">
                <a:solidFill>
                  <a:prstClr val="black"/>
                </a:solidFill>
              </a:rPr>
              <a:t>Cave</a:t>
            </a:r>
          </a:p>
        </p:txBody>
      </p:sp>
      <p:sp>
        <p:nvSpPr>
          <p:cNvPr id="7" name="Oval 6"/>
          <p:cNvSpPr/>
          <p:nvPr/>
        </p:nvSpPr>
        <p:spPr>
          <a:xfrm>
            <a:off x="2514600" y="6356866"/>
            <a:ext cx="152400" cy="1524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2514600" y="6052066"/>
            <a:ext cx="152400" cy="152400"/>
          </a:xfrm>
          <a:prstGeom prst="ellipse">
            <a:avLst/>
          </a:prstGeom>
          <a:noFill/>
          <a:ln>
            <a:solidFill>
              <a:srgbClr val="F56F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13" descr="EAA_LOGO_Black.jpg"/>
          <p:cNvPicPr>
            <a:picLocks noChangeAspect="1"/>
          </p:cNvPicPr>
          <p:nvPr/>
        </p:nvPicPr>
        <p:blipFill>
          <a:blip r:embed="rId3"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15" name="Picture 2" descr="http://www.uwyo.edu/polarbear/USGS%20logo.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1655987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ophysics.jpg"/>
          <p:cNvPicPr/>
          <p:nvPr/>
        </p:nvPicPr>
        <p:blipFill>
          <a:blip r:embed="rId2" cstate="print"/>
          <a:srcRect l="15660" t="17803" r="15442" b="21628"/>
          <a:stretch>
            <a:fillRect/>
          </a:stretch>
        </p:blipFill>
        <p:spPr>
          <a:xfrm>
            <a:off x="1066800" y="1219200"/>
            <a:ext cx="4746226" cy="5410200"/>
          </a:xfrm>
          <a:prstGeom prst="rect">
            <a:avLst/>
          </a:prstGeom>
          <a:ln w="12700">
            <a:solidFill>
              <a:schemeClr val="tx1"/>
            </a:solidFill>
          </a:ln>
        </p:spPr>
      </p:pic>
      <p:sp>
        <p:nvSpPr>
          <p:cNvPr id="4" name="TextBox 3"/>
          <p:cNvSpPr txBox="1"/>
          <p:nvPr/>
        </p:nvSpPr>
        <p:spPr>
          <a:xfrm>
            <a:off x="2362200" y="255568"/>
            <a:ext cx="4876800" cy="954107"/>
          </a:xfrm>
          <a:prstGeom prst="rect">
            <a:avLst/>
          </a:prstGeom>
          <a:noFill/>
        </p:spPr>
        <p:txBody>
          <a:bodyPr wrap="square" rtlCol="0">
            <a:spAutoFit/>
          </a:bodyPr>
          <a:lstStyle/>
          <a:p>
            <a:pPr algn="ctr"/>
            <a:r>
              <a:rPr lang="en-US" sz="2800" b="1" cap="all" dirty="0">
                <a:solidFill>
                  <a:prstClr val="white"/>
                </a:solidFill>
                <a:cs typeface="Arial" pitchFamily="34" charset="0"/>
              </a:rPr>
              <a:t>Cibolo Creek DIRECT CURRENT RESISTIVITY Surveys</a:t>
            </a:r>
          </a:p>
        </p:txBody>
      </p:sp>
      <p:sp>
        <p:nvSpPr>
          <p:cNvPr id="5" name="TextBox 4"/>
          <p:cNvSpPr txBox="1"/>
          <p:nvPr/>
        </p:nvSpPr>
        <p:spPr>
          <a:xfrm>
            <a:off x="5943600" y="2438400"/>
            <a:ext cx="2895601" cy="2308324"/>
          </a:xfrm>
          <a:prstGeom prst="rect">
            <a:avLst/>
          </a:prstGeom>
          <a:noFill/>
        </p:spPr>
        <p:txBody>
          <a:bodyPr wrap="square" rtlCol="0">
            <a:spAutoFit/>
          </a:bodyPr>
          <a:lstStyle/>
          <a:p>
            <a:r>
              <a:rPr lang="en-US" dirty="0">
                <a:solidFill>
                  <a:prstClr val="white"/>
                </a:solidFill>
                <a:cs typeface="Arial" pitchFamily="34" charset="0"/>
              </a:rPr>
              <a:t>Cibolo Creek is ephemeral, and rapidly recharges the aquifers during storms and wet periods. </a:t>
            </a:r>
          </a:p>
          <a:p>
            <a:endParaRPr lang="en-US" dirty="0">
              <a:solidFill>
                <a:prstClr val="white"/>
              </a:solidFill>
              <a:cs typeface="Arial" pitchFamily="34" charset="0"/>
            </a:endParaRPr>
          </a:p>
          <a:p>
            <a:r>
              <a:rPr lang="en-US" dirty="0">
                <a:solidFill>
                  <a:prstClr val="white"/>
                </a:solidFill>
                <a:cs typeface="Arial" pitchFamily="34" charset="0"/>
              </a:rPr>
              <a:t>Surveys were conducted at injection points for tracer studies (Jabba’s)</a:t>
            </a:r>
          </a:p>
        </p:txBody>
      </p:sp>
      <p:pic>
        <p:nvPicPr>
          <p:cNvPr id="6" name="Picture 5" descr="EAA_LOGO_Black.jpg"/>
          <p:cNvPicPr>
            <a:picLocks noChangeAspect="1"/>
          </p:cNvPicPr>
          <p:nvPr/>
        </p:nvPicPr>
        <p:blipFill>
          <a:blip r:embed="rId3"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7" name="Picture 2" descr="http://www.uwyo.edu/polarbear/USGS%20logo.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2290764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 y="762000"/>
            <a:ext cx="4090584" cy="3067223"/>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4700184" y="2590800"/>
            <a:ext cx="4308794" cy="4191000"/>
          </a:xfrm>
          <a:prstGeom prst="rect">
            <a:avLst/>
          </a:prstGeom>
          <a:noFill/>
          <a:ln w="9525">
            <a:noFill/>
            <a:miter lim="800000"/>
            <a:headEnd/>
            <a:tailEnd/>
          </a:ln>
        </p:spPr>
      </p:pic>
      <p:pic>
        <p:nvPicPr>
          <p:cNvPr id="7" name="Picture 6" descr="UT_karst_class_FT1 05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3962400"/>
            <a:ext cx="3835400" cy="2876550"/>
          </a:xfrm>
          <a:prstGeom prst="rect">
            <a:avLst/>
          </a:prstGeom>
        </p:spPr>
      </p:pic>
      <p:sp>
        <p:nvSpPr>
          <p:cNvPr id="2" name="TextBox 1"/>
          <p:cNvSpPr txBox="1"/>
          <p:nvPr/>
        </p:nvSpPr>
        <p:spPr>
          <a:xfrm>
            <a:off x="5235964" y="1981200"/>
            <a:ext cx="3237233" cy="461665"/>
          </a:xfrm>
          <a:prstGeom prst="rect">
            <a:avLst/>
          </a:prstGeom>
          <a:noFill/>
        </p:spPr>
        <p:txBody>
          <a:bodyPr wrap="none" rtlCol="0">
            <a:spAutoFit/>
          </a:bodyPr>
          <a:lstStyle/>
          <a:p>
            <a:r>
              <a:rPr lang="en-US" sz="2400" dirty="0">
                <a:solidFill>
                  <a:schemeClr val="bg1"/>
                </a:solidFill>
              </a:rPr>
              <a:t>Help from UT Karst Class</a:t>
            </a:r>
          </a:p>
        </p:txBody>
      </p:sp>
      <p:sp>
        <p:nvSpPr>
          <p:cNvPr id="3" name="TextBox 2"/>
          <p:cNvSpPr txBox="1"/>
          <p:nvPr/>
        </p:nvSpPr>
        <p:spPr>
          <a:xfrm>
            <a:off x="4565162" y="721792"/>
            <a:ext cx="4443816" cy="954107"/>
          </a:xfrm>
          <a:prstGeom prst="rect">
            <a:avLst/>
          </a:prstGeom>
          <a:noFill/>
        </p:spPr>
        <p:txBody>
          <a:bodyPr wrap="square" rtlCol="0">
            <a:spAutoFit/>
          </a:bodyPr>
          <a:lstStyle/>
          <a:p>
            <a:pPr algn="ctr"/>
            <a:r>
              <a:rPr lang="en-US" sz="2800" b="1" cap="all" dirty="0" err="1">
                <a:solidFill>
                  <a:schemeClr val="bg1"/>
                </a:solidFill>
              </a:rPr>
              <a:t>Suevey</a:t>
            </a:r>
            <a:r>
              <a:rPr lang="en-US" sz="2800" b="1" cap="all" dirty="0">
                <a:solidFill>
                  <a:schemeClr val="bg1"/>
                </a:solidFill>
              </a:rPr>
              <a:t> of two major karst recharge features </a:t>
            </a:r>
          </a:p>
        </p:txBody>
      </p:sp>
      <p:pic>
        <p:nvPicPr>
          <p:cNvPr id="9" name="Picture 8" descr="EAA_LOGO_Black.jpg"/>
          <p:cNvPicPr>
            <a:picLocks noChangeAspect="1"/>
          </p:cNvPicPr>
          <p:nvPr/>
        </p:nvPicPr>
        <p:blipFill>
          <a:blip r:embed="rId5"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10" name="Picture 2" descr="http://www.uwyo.edu/polarbear/USGS%20logo.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2916395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65723" y="2362200"/>
            <a:ext cx="2555200" cy="3790526"/>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6245" y="1600200"/>
            <a:ext cx="2780219" cy="358140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605135"/>
            <a:ext cx="3281732" cy="3200400"/>
          </a:xfrm>
          <a:prstGeom prst="rect">
            <a:avLst/>
          </a:prstGeom>
        </p:spPr>
      </p:pic>
      <p:sp>
        <p:nvSpPr>
          <p:cNvPr id="5" name="TextBox 4"/>
          <p:cNvSpPr txBox="1"/>
          <p:nvPr/>
        </p:nvSpPr>
        <p:spPr>
          <a:xfrm>
            <a:off x="4084238" y="390525"/>
            <a:ext cx="3962400" cy="954107"/>
          </a:xfrm>
          <a:prstGeom prst="rect">
            <a:avLst/>
          </a:prstGeom>
          <a:noFill/>
        </p:spPr>
        <p:txBody>
          <a:bodyPr wrap="square" rtlCol="0">
            <a:spAutoFit/>
          </a:bodyPr>
          <a:lstStyle/>
          <a:p>
            <a:r>
              <a:rPr lang="en-US" sz="2800" b="1" cap="all" dirty="0">
                <a:solidFill>
                  <a:schemeClr val="bg1"/>
                </a:solidFill>
              </a:rPr>
              <a:t>Data Acquisition and initial data reporting</a:t>
            </a:r>
          </a:p>
        </p:txBody>
      </p:sp>
      <p:sp>
        <p:nvSpPr>
          <p:cNvPr id="6" name="TextBox 5"/>
          <p:cNvSpPr txBox="1"/>
          <p:nvPr/>
        </p:nvSpPr>
        <p:spPr>
          <a:xfrm>
            <a:off x="1219200" y="3805535"/>
            <a:ext cx="806631" cy="461665"/>
          </a:xfrm>
          <a:prstGeom prst="rect">
            <a:avLst/>
          </a:prstGeom>
          <a:noFill/>
        </p:spPr>
        <p:txBody>
          <a:bodyPr wrap="none" rtlCol="0">
            <a:spAutoFit/>
          </a:bodyPr>
          <a:lstStyle/>
          <a:p>
            <a:r>
              <a:rPr lang="en-US" sz="2400" b="1" dirty="0">
                <a:solidFill>
                  <a:schemeClr val="bg1"/>
                </a:solidFill>
              </a:rPr>
              <a:t>2002</a:t>
            </a:r>
          </a:p>
        </p:txBody>
      </p:sp>
      <p:sp>
        <p:nvSpPr>
          <p:cNvPr id="7" name="TextBox 6"/>
          <p:cNvSpPr txBox="1"/>
          <p:nvPr/>
        </p:nvSpPr>
        <p:spPr>
          <a:xfrm>
            <a:off x="4384523" y="5181600"/>
            <a:ext cx="806631" cy="461665"/>
          </a:xfrm>
          <a:prstGeom prst="rect">
            <a:avLst/>
          </a:prstGeom>
          <a:noFill/>
        </p:spPr>
        <p:txBody>
          <a:bodyPr wrap="none" rtlCol="0">
            <a:spAutoFit/>
          </a:bodyPr>
          <a:lstStyle/>
          <a:p>
            <a:r>
              <a:rPr lang="en-US" sz="2400" b="1" dirty="0">
                <a:solidFill>
                  <a:schemeClr val="bg1"/>
                </a:solidFill>
              </a:rPr>
              <a:t>2003</a:t>
            </a:r>
          </a:p>
        </p:txBody>
      </p:sp>
      <p:sp>
        <p:nvSpPr>
          <p:cNvPr id="8" name="TextBox 7"/>
          <p:cNvSpPr txBox="1"/>
          <p:nvPr/>
        </p:nvSpPr>
        <p:spPr>
          <a:xfrm>
            <a:off x="7240007" y="6172200"/>
            <a:ext cx="806631" cy="461665"/>
          </a:xfrm>
          <a:prstGeom prst="rect">
            <a:avLst/>
          </a:prstGeom>
          <a:noFill/>
        </p:spPr>
        <p:txBody>
          <a:bodyPr wrap="none" rtlCol="0">
            <a:spAutoFit/>
          </a:bodyPr>
          <a:lstStyle/>
          <a:p>
            <a:r>
              <a:rPr lang="en-US" sz="2400" b="1" dirty="0">
                <a:solidFill>
                  <a:schemeClr val="bg1"/>
                </a:solidFill>
              </a:rPr>
              <a:t>2005</a:t>
            </a:r>
          </a:p>
        </p:txBody>
      </p:sp>
      <p:pic>
        <p:nvPicPr>
          <p:cNvPr id="9" name="Picture 8" descr="EAA_LOGO_Black.jpg"/>
          <p:cNvPicPr>
            <a:picLocks noChangeAspect="1"/>
          </p:cNvPicPr>
          <p:nvPr/>
        </p:nvPicPr>
        <p:blipFill>
          <a:blip r:embed="rId5"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10" name="Picture 2" descr="http://www.uwyo.edu/polarbear/USGS%20logo.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3186376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llis Hole.tif"/>
          <p:cNvPicPr/>
          <p:nvPr/>
        </p:nvPicPr>
        <p:blipFill>
          <a:blip r:embed="rId2" cstate="print"/>
          <a:srcRect l="1863" t="2075" r="2471" b="3642"/>
          <a:stretch>
            <a:fillRect/>
          </a:stretch>
        </p:blipFill>
        <p:spPr>
          <a:xfrm>
            <a:off x="-1" y="1295401"/>
            <a:ext cx="9203703" cy="5562600"/>
          </a:xfrm>
          <a:prstGeom prst="rect">
            <a:avLst/>
          </a:prstGeom>
          <a:ln w="12700">
            <a:solidFill>
              <a:schemeClr val="tx1"/>
            </a:solidFill>
          </a:ln>
        </p:spPr>
      </p:pic>
      <p:pic>
        <p:nvPicPr>
          <p:cNvPr id="4" name="Picture 3" descr="EAA_LOGO_Black.jpg"/>
          <p:cNvPicPr>
            <a:picLocks noChangeAspect="1"/>
          </p:cNvPicPr>
          <p:nvPr/>
        </p:nvPicPr>
        <p:blipFill>
          <a:blip r:embed="rId3"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5" name="Picture 2" descr="http://www.uwyo.edu/polarbear/USGS%20logo.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
        <p:nvSpPr>
          <p:cNvPr id="6" name="TextBox 5"/>
          <p:cNvSpPr txBox="1"/>
          <p:nvPr/>
        </p:nvSpPr>
        <p:spPr>
          <a:xfrm>
            <a:off x="2736179" y="602432"/>
            <a:ext cx="3731342" cy="523220"/>
          </a:xfrm>
          <a:prstGeom prst="rect">
            <a:avLst/>
          </a:prstGeom>
          <a:noFill/>
        </p:spPr>
        <p:txBody>
          <a:bodyPr wrap="none" rtlCol="0">
            <a:spAutoFit/>
          </a:bodyPr>
          <a:lstStyle/>
          <a:p>
            <a:r>
              <a:rPr lang="en-US" sz="2800" b="1" dirty="0">
                <a:solidFill>
                  <a:schemeClr val="bg1"/>
                </a:solidFill>
              </a:rPr>
              <a:t>BULLIS HOLE CAVE MAP</a:t>
            </a:r>
          </a:p>
        </p:txBody>
      </p:sp>
    </p:spTree>
    <p:extLst>
      <p:ext uri="{BB962C8B-B14F-4D97-AF65-F5344CB8AC3E}">
        <p14:creationId xmlns:p14="http://schemas.microsoft.com/office/powerpoint/2010/main" val="23221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KMB1_BullisHoleER.jpg"/>
          <p:cNvPicPr/>
          <p:nvPr/>
        </p:nvPicPr>
        <p:blipFill>
          <a:blip r:embed="rId2" cstate="screen">
            <a:extLst>
              <a:ext uri="{28A0092B-C50C-407E-A947-70E740481C1C}">
                <a14:useLocalDpi xmlns:a14="http://schemas.microsoft.com/office/drawing/2010/main"/>
              </a:ext>
            </a:extLst>
          </a:blip>
          <a:srcRect l="7853" t="6559" r="2885" b="45792"/>
          <a:stretch>
            <a:fillRect/>
          </a:stretch>
        </p:blipFill>
        <p:spPr>
          <a:xfrm>
            <a:off x="27906" y="609600"/>
            <a:ext cx="9039894" cy="6248400"/>
          </a:xfrm>
          <a:prstGeom prst="rect">
            <a:avLst/>
          </a:prstGeom>
          <a:ln w="9525">
            <a:solidFill>
              <a:schemeClr val="tx1"/>
            </a:solidFill>
          </a:ln>
        </p:spPr>
      </p:pic>
      <p:pic>
        <p:nvPicPr>
          <p:cNvPr id="4" name="Picture 3" descr="EAA_LOGO_Black.jpg"/>
          <p:cNvPicPr>
            <a:picLocks noChangeAspect="1"/>
          </p:cNvPicPr>
          <p:nvPr/>
        </p:nvPicPr>
        <p:blipFill>
          <a:blip r:embed="rId3"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5" name="Picture 2" descr="http://www.uwyo.edu/polarbear/USGS%20logo.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935639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ogleImage2.jpg"/>
          <p:cNvPicPr>
            <a:picLocks noChangeAspect="1"/>
          </p:cNvPicPr>
          <p:nvPr/>
        </p:nvPicPr>
        <p:blipFill>
          <a:blip r:embed="rId2" cstate="print"/>
          <a:stretch>
            <a:fillRect/>
          </a:stretch>
        </p:blipFill>
        <p:spPr>
          <a:xfrm>
            <a:off x="0" y="685800"/>
            <a:ext cx="9144000" cy="6113517"/>
          </a:xfrm>
          <a:prstGeom prst="rect">
            <a:avLst/>
          </a:prstGeom>
        </p:spPr>
      </p:pic>
      <p:pic>
        <p:nvPicPr>
          <p:cNvPr id="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 y="2294759"/>
            <a:ext cx="5638800" cy="2240399"/>
          </a:xfrm>
          <a:prstGeom prst="rect">
            <a:avLst/>
          </a:prstGeom>
          <a:noFill/>
          <a:ln w="9525">
            <a:noFill/>
            <a:miter lim="800000"/>
            <a:headEnd/>
            <a:tailEnd/>
          </a:ln>
        </p:spPr>
      </p:pic>
      <p:pic>
        <p:nvPicPr>
          <p:cNvPr id="5" name="Picture 4" descr="EAA_LOGO_Black.jpg"/>
          <p:cNvPicPr>
            <a:picLocks noChangeAspect="1"/>
          </p:cNvPicPr>
          <p:nvPr/>
        </p:nvPicPr>
        <p:blipFill>
          <a:blip r:embed="rId4"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6" name="Picture 2" descr="http://www.uwyo.edu/polarbear/USGS%20log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
        <p:nvSpPr>
          <p:cNvPr id="7" name="Rectangle 6"/>
          <p:cNvSpPr/>
          <p:nvPr/>
        </p:nvSpPr>
        <p:spPr>
          <a:xfrm>
            <a:off x="3505200" y="2294759"/>
            <a:ext cx="5638800" cy="22403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4191000" y="4535158"/>
            <a:ext cx="762000" cy="9512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339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bba's Giant Sink 1996.tif"/>
          <p:cNvPicPr/>
          <p:nvPr/>
        </p:nvPicPr>
        <p:blipFill>
          <a:blip r:embed="rId2" cstate="print"/>
          <a:stretch>
            <a:fillRect/>
          </a:stretch>
        </p:blipFill>
        <p:spPr>
          <a:xfrm>
            <a:off x="2119830" y="929894"/>
            <a:ext cx="5056740" cy="5899531"/>
          </a:xfrm>
          <a:prstGeom prst="rect">
            <a:avLst/>
          </a:prstGeom>
          <a:ln>
            <a:solidFill>
              <a:schemeClr val="tx1"/>
            </a:solidFill>
          </a:ln>
        </p:spPr>
      </p:pic>
      <p:pic>
        <p:nvPicPr>
          <p:cNvPr id="4" name="Picture 3" descr="EAA_LOGO_Black.jpg"/>
          <p:cNvPicPr>
            <a:picLocks noChangeAspect="1"/>
          </p:cNvPicPr>
          <p:nvPr/>
        </p:nvPicPr>
        <p:blipFill>
          <a:blip r:embed="rId3"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5" name="Picture 2" descr="http://www.uwyo.edu/polarbear/USGS%20logo.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
        <p:nvSpPr>
          <p:cNvPr id="6" name="TextBox 5"/>
          <p:cNvSpPr txBox="1"/>
          <p:nvPr/>
        </p:nvSpPr>
        <p:spPr>
          <a:xfrm>
            <a:off x="2216188" y="342900"/>
            <a:ext cx="4864024" cy="523220"/>
          </a:xfrm>
          <a:prstGeom prst="rect">
            <a:avLst/>
          </a:prstGeom>
          <a:noFill/>
        </p:spPr>
        <p:txBody>
          <a:bodyPr wrap="none" rtlCol="0">
            <a:spAutoFit/>
          </a:bodyPr>
          <a:lstStyle/>
          <a:p>
            <a:r>
              <a:rPr lang="en-US" sz="2800" b="1" dirty="0">
                <a:solidFill>
                  <a:schemeClr val="bg1"/>
                </a:solidFill>
              </a:rPr>
              <a:t>JABBA’S GIANT SINK CAVE MAP</a:t>
            </a:r>
          </a:p>
        </p:txBody>
      </p:sp>
    </p:spTree>
    <p:extLst>
      <p:ext uri="{BB962C8B-B14F-4D97-AF65-F5344CB8AC3E}">
        <p14:creationId xmlns:p14="http://schemas.microsoft.com/office/powerpoint/2010/main" val="1024543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KMB2_JabbasGiantSinkER.jpg"/>
          <p:cNvPicPr/>
          <p:nvPr/>
        </p:nvPicPr>
        <p:blipFill>
          <a:blip r:embed="rId2" cstate="screen">
            <a:extLst>
              <a:ext uri="{28A0092B-C50C-407E-A947-70E740481C1C}">
                <a14:useLocalDpi xmlns:a14="http://schemas.microsoft.com/office/drawing/2010/main"/>
              </a:ext>
            </a:extLst>
          </a:blip>
          <a:srcRect l="23397" t="3125" r="11378" b="20037"/>
          <a:stretch>
            <a:fillRect/>
          </a:stretch>
        </p:blipFill>
        <p:spPr>
          <a:xfrm>
            <a:off x="1371600" y="152400"/>
            <a:ext cx="6392778" cy="6477000"/>
          </a:xfrm>
          <a:prstGeom prst="rect">
            <a:avLst/>
          </a:prstGeom>
          <a:ln w="9525">
            <a:solidFill>
              <a:schemeClr val="tx1"/>
            </a:solidFill>
          </a:ln>
        </p:spPr>
      </p:pic>
      <p:pic>
        <p:nvPicPr>
          <p:cNvPr id="5" name="Picture 4" descr="EAA_LOGO_Black.jpg"/>
          <p:cNvPicPr>
            <a:picLocks noChangeAspect="1"/>
          </p:cNvPicPr>
          <p:nvPr/>
        </p:nvPicPr>
        <p:blipFill>
          <a:blip r:embed="rId3"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6" name="Picture 2" descr="http://www.uwyo.edu/polarbear/USGS%20logo.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23615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29200" y="891654"/>
            <a:ext cx="3891723" cy="5773199"/>
          </a:xfrm>
          <a:prstGeom prst="rect">
            <a:avLst/>
          </a:prstGeom>
        </p:spPr>
      </p:pic>
      <p:pic>
        <p:nvPicPr>
          <p:cNvPr id="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775" y="2514600"/>
            <a:ext cx="4788993" cy="1583654"/>
          </a:xfrm>
          <a:prstGeom prst="rect">
            <a:avLst/>
          </a:prstGeom>
          <a:noFill/>
          <a:ln w="9525">
            <a:noFill/>
            <a:miter lim="800000"/>
            <a:headEnd/>
            <a:tailEnd/>
          </a:ln>
        </p:spPr>
      </p:pic>
      <p:pic>
        <p:nvPicPr>
          <p:cNvPr id="4"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775" y="927108"/>
            <a:ext cx="4800599" cy="1587492"/>
          </a:xfrm>
          <a:prstGeom prst="rect">
            <a:avLst/>
          </a:prstGeom>
          <a:noFill/>
          <a:ln w="9525">
            <a:noFill/>
            <a:miter lim="800000"/>
            <a:headEnd/>
            <a:tailEnd/>
          </a:ln>
        </p:spPr>
      </p:pic>
      <p:pic>
        <p:nvPicPr>
          <p:cNvPr id="5" name="Picture 4" descr="EAA_LOGO_Black.jpg"/>
          <p:cNvPicPr>
            <a:picLocks noChangeAspect="1"/>
          </p:cNvPicPr>
          <p:nvPr/>
        </p:nvPicPr>
        <p:blipFill>
          <a:blip r:embed="rId5"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6" name="Picture 2" descr="http://www.uwyo.edu/polarbear/USGS%20logo.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03884" y="4190262"/>
            <a:ext cx="2438400" cy="2474591"/>
          </a:xfrm>
          <a:prstGeom prst="rect">
            <a:avLst/>
          </a:prstGeom>
        </p:spPr>
      </p:pic>
      <p:sp>
        <p:nvSpPr>
          <p:cNvPr id="8" name="TextBox 7"/>
          <p:cNvSpPr txBox="1"/>
          <p:nvPr/>
        </p:nvSpPr>
        <p:spPr>
          <a:xfrm>
            <a:off x="2527846" y="207034"/>
            <a:ext cx="4114800" cy="523220"/>
          </a:xfrm>
          <a:prstGeom prst="rect">
            <a:avLst/>
          </a:prstGeom>
          <a:noFill/>
        </p:spPr>
        <p:txBody>
          <a:bodyPr wrap="square" rtlCol="0">
            <a:spAutoFit/>
          </a:bodyPr>
          <a:lstStyle/>
          <a:p>
            <a:r>
              <a:rPr lang="en-US" sz="2800" b="1" cap="all" dirty="0">
                <a:solidFill>
                  <a:schemeClr val="bg1"/>
                </a:solidFill>
              </a:rPr>
              <a:t>Camp </a:t>
            </a:r>
            <a:r>
              <a:rPr lang="en-US" sz="2800" b="1" cap="all" dirty="0" err="1">
                <a:solidFill>
                  <a:schemeClr val="bg1"/>
                </a:solidFill>
              </a:rPr>
              <a:t>Bullis</a:t>
            </a:r>
            <a:r>
              <a:rPr lang="en-US" sz="2800" b="1" cap="all" dirty="0">
                <a:solidFill>
                  <a:schemeClr val="bg1"/>
                </a:solidFill>
              </a:rPr>
              <a:t> AEM Study</a:t>
            </a:r>
          </a:p>
        </p:txBody>
      </p:sp>
    </p:spTree>
    <p:extLst>
      <p:ext uri="{BB962C8B-B14F-4D97-AF65-F5344CB8AC3E}">
        <p14:creationId xmlns:p14="http://schemas.microsoft.com/office/powerpoint/2010/main" val="2644225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85762" y="655382"/>
            <a:ext cx="8239125" cy="523220"/>
          </a:xfrm>
          <a:prstGeom prst="rect">
            <a:avLst/>
          </a:prstGeom>
          <a:noFill/>
          <a:ln w="9525">
            <a:noFill/>
            <a:miter lim="800000"/>
            <a:headEnd/>
            <a:tailEnd/>
          </a:ln>
        </p:spPr>
        <p:txBody>
          <a:bodyPr wrap="square">
            <a:spAutoFit/>
          </a:bodyPr>
          <a:lstStyle/>
          <a:p>
            <a:pPr algn="ctr">
              <a:defRPr/>
            </a:pPr>
            <a:r>
              <a:rPr lang="en-US" sz="2800" b="1" cap="all" dirty="0">
                <a:solidFill>
                  <a:schemeClr val="bg1"/>
                </a:solidFill>
              </a:rPr>
              <a:t>Airborne Electromagnetic Geophysics</a:t>
            </a:r>
          </a:p>
        </p:txBody>
      </p:sp>
      <p:sp>
        <p:nvSpPr>
          <p:cNvPr id="4" name="Rectangle 3"/>
          <p:cNvSpPr/>
          <p:nvPr/>
        </p:nvSpPr>
        <p:spPr>
          <a:xfrm>
            <a:off x="371475" y="4035425"/>
            <a:ext cx="2505075" cy="184785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solidFill>
                <a:prstClr val="black"/>
              </a:solidFill>
            </a:endParaRPr>
          </a:p>
        </p:txBody>
      </p:sp>
      <p:sp>
        <p:nvSpPr>
          <p:cNvPr id="14" name="Rectangle 13"/>
          <p:cNvSpPr/>
          <p:nvPr/>
        </p:nvSpPr>
        <p:spPr>
          <a:xfrm>
            <a:off x="3434268" y="4042056"/>
            <a:ext cx="2505075" cy="184785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solidFill>
                <a:prstClr val="black"/>
              </a:solidFill>
            </a:endParaRPr>
          </a:p>
        </p:txBody>
      </p:sp>
      <p:sp>
        <p:nvSpPr>
          <p:cNvPr id="15" name="TextBox 14"/>
          <p:cNvSpPr txBox="1"/>
          <p:nvPr/>
        </p:nvSpPr>
        <p:spPr>
          <a:xfrm>
            <a:off x="371475" y="4191000"/>
            <a:ext cx="2505075" cy="1200329"/>
          </a:xfrm>
          <a:prstGeom prst="rect">
            <a:avLst/>
          </a:prstGeom>
          <a:noFill/>
        </p:spPr>
        <p:txBody>
          <a:bodyPr wrap="square">
            <a:spAutoFit/>
          </a:bodyPr>
          <a:lstStyle/>
          <a:p>
            <a:pPr algn="ctr">
              <a:defRPr/>
            </a:pPr>
            <a:r>
              <a:rPr lang="en-US" b="1" dirty="0">
                <a:solidFill>
                  <a:prstClr val="white"/>
                </a:solidFill>
                <a:effectLst>
                  <a:outerShdw blurRad="38100" dist="38100" dir="2700000" algn="tl">
                    <a:srgbClr val="000000">
                      <a:alpha val="43137"/>
                    </a:srgbClr>
                  </a:outerShdw>
                </a:effectLst>
              </a:rPr>
              <a:t>4.  Resistivity depth cross sections - Interpretation of collected data</a:t>
            </a:r>
            <a:endParaRPr lang="en-US" dirty="0">
              <a:solidFill>
                <a:prstClr val="white"/>
              </a:solidFill>
              <a:effectLst>
                <a:outerShdw blurRad="38100" dist="38100" dir="2700000" algn="tl">
                  <a:srgbClr val="000000">
                    <a:alpha val="43137"/>
                  </a:srgbClr>
                </a:outerShdw>
              </a:effectLst>
            </a:endParaRPr>
          </a:p>
        </p:txBody>
      </p:sp>
      <p:sp>
        <p:nvSpPr>
          <p:cNvPr id="10" name="Rectangle 9"/>
          <p:cNvSpPr/>
          <p:nvPr/>
        </p:nvSpPr>
        <p:spPr>
          <a:xfrm>
            <a:off x="414337" y="1462881"/>
            <a:ext cx="2505075" cy="184785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solidFill>
                <a:prstClr val="black"/>
              </a:solidFill>
            </a:endParaRPr>
          </a:p>
        </p:txBody>
      </p:sp>
      <p:sp>
        <p:nvSpPr>
          <p:cNvPr id="11" name="Rectangle 10"/>
          <p:cNvSpPr/>
          <p:nvPr/>
        </p:nvSpPr>
        <p:spPr>
          <a:xfrm>
            <a:off x="3429000" y="1462881"/>
            <a:ext cx="2505075" cy="184785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6442075" y="1462881"/>
            <a:ext cx="2505075" cy="184785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solidFill>
                <a:prstClr val="black"/>
              </a:solidFill>
            </a:endParaRPr>
          </a:p>
        </p:txBody>
      </p:sp>
      <p:sp>
        <p:nvSpPr>
          <p:cNvPr id="13" name="TextBox 12"/>
          <p:cNvSpPr txBox="1"/>
          <p:nvPr/>
        </p:nvSpPr>
        <p:spPr>
          <a:xfrm>
            <a:off x="419605" y="1905000"/>
            <a:ext cx="2499807" cy="923330"/>
          </a:xfrm>
          <a:prstGeom prst="rect">
            <a:avLst/>
          </a:prstGeom>
          <a:noFill/>
        </p:spPr>
        <p:txBody>
          <a:bodyPr wrap="square">
            <a:spAutoFit/>
          </a:bodyPr>
          <a:lstStyle/>
          <a:p>
            <a:pPr algn="ctr">
              <a:defRPr/>
            </a:pPr>
            <a:r>
              <a:rPr lang="en-US" b="1" dirty="0">
                <a:solidFill>
                  <a:prstClr val="white"/>
                </a:solidFill>
                <a:effectLst>
                  <a:outerShdw blurRad="38100" dist="38100" dir="2700000" algn="tl">
                    <a:srgbClr val="000000">
                      <a:alpha val="43137"/>
                    </a:srgbClr>
                  </a:outerShdw>
                </a:effectLst>
              </a:rPr>
              <a:t>1. Conceptual model- Flight and survey planning </a:t>
            </a:r>
          </a:p>
        </p:txBody>
      </p:sp>
      <p:sp>
        <p:nvSpPr>
          <p:cNvPr id="17" name="TextBox 16"/>
          <p:cNvSpPr txBox="1"/>
          <p:nvPr/>
        </p:nvSpPr>
        <p:spPr>
          <a:xfrm>
            <a:off x="3439536" y="1928939"/>
            <a:ext cx="2499807" cy="923330"/>
          </a:xfrm>
          <a:prstGeom prst="rect">
            <a:avLst/>
          </a:prstGeom>
          <a:noFill/>
        </p:spPr>
        <p:txBody>
          <a:bodyPr wrap="square">
            <a:spAutoFit/>
          </a:bodyPr>
          <a:lstStyle/>
          <a:p>
            <a:pPr algn="ctr">
              <a:defRPr/>
            </a:pPr>
            <a:r>
              <a:rPr lang="en-US" b="1" dirty="0">
                <a:solidFill>
                  <a:prstClr val="white"/>
                </a:solidFill>
                <a:effectLst>
                  <a:outerShdw blurRad="38100" dist="38100" dir="2700000" algn="tl">
                    <a:srgbClr val="000000">
                      <a:alpha val="43137"/>
                    </a:srgbClr>
                  </a:outerShdw>
                </a:effectLst>
              </a:rPr>
              <a:t>2. Ground based characterization – refine survey plan</a:t>
            </a:r>
          </a:p>
        </p:txBody>
      </p:sp>
      <p:sp>
        <p:nvSpPr>
          <p:cNvPr id="18" name="TextBox 17"/>
          <p:cNvSpPr txBox="1"/>
          <p:nvPr/>
        </p:nvSpPr>
        <p:spPr>
          <a:xfrm>
            <a:off x="6442075" y="1696919"/>
            <a:ext cx="2286000" cy="1477328"/>
          </a:xfrm>
          <a:prstGeom prst="rect">
            <a:avLst/>
          </a:prstGeom>
          <a:noFill/>
        </p:spPr>
        <p:txBody>
          <a:bodyPr wrap="square">
            <a:spAutoFit/>
          </a:bodyPr>
          <a:lstStyle/>
          <a:p>
            <a:pPr algn="ctr">
              <a:defRPr/>
            </a:pPr>
            <a:r>
              <a:rPr lang="en-US" b="1" dirty="0">
                <a:solidFill>
                  <a:prstClr val="white"/>
                </a:solidFill>
                <a:effectLst>
                  <a:outerShdw blurRad="38100" dist="38100" dir="2700000" algn="tl">
                    <a:srgbClr val="000000">
                      <a:alpha val="43137"/>
                    </a:srgbClr>
                  </a:outerShdw>
                </a:effectLst>
              </a:rPr>
              <a:t>3. Completion of flight survey (data collection) – contractor deliverables</a:t>
            </a:r>
          </a:p>
        </p:txBody>
      </p:sp>
      <p:sp>
        <p:nvSpPr>
          <p:cNvPr id="19" name="TextBox 18"/>
          <p:cNvSpPr txBox="1"/>
          <p:nvPr/>
        </p:nvSpPr>
        <p:spPr>
          <a:xfrm>
            <a:off x="3439536" y="4359185"/>
            <a:ext cx="2499807" cy="1200329"/>
          </a:xfrm>
          <a:prstGeom prst="rect">
            <a:avLst/>
          </a:prstGeom>
          <a:noFill/>
        </p:spPr>
        <p:txBody>
          <a:bodyPr wrap="square">
            <a:spAutoFit/>
          </a:bodyPr>
          <a:lstStyle/>
          <a:p>
            <a:pPr algn="ctr">
              <a:defRPr/>
            </a:pPr>
            <a:r>
              <a:rPr lang="en-US" b="1" dirty="0">
                <a:solidFill>
                  <a:prstClr val="white"/>
                </a:solidFill>
                <a:effectLst>
                  <a:outerShdw blurRad="38100" dist="38100" dir="2700000" algn="tl">
                    <a:srgbClr val="000000">
                      <a:alpha val="43137"/>
                    </a:srgbClr>
                  </a:outerShdw>
                </a:effectLst>
              </a:rPr>
              <a:t>5. Three-dimensional representation for hydrogeologic framework</a:t>
            </a:r>
          </a:p>
        </p:txBody>
      </p:sp>
      <p:sp>
        <p:nvSpPr>
          <p:cNvPr id="2" name="Right Arrow 1"/>
          <p:cNvSpPr/>
          <p:nvPr/>
        </p:nvSpPr>
        <p:spPr>
          <a:xfrm>
            <a:off x="5829067" y="1562413"/>
            <a:ext cx="724133" cy="269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Arrow 15"/>
          <p:cNvSpPr/>
          <p:nvPr/>
        </p:nvSpPr>
        <p:spPr>
          <a:xfrm>
            <a:off x="2813071" y="1562413"/>
            <a:ext cx="724133" cy="269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ight Arrow 19"/>
          <p:cNvSpPr/>
          <p:nvPr/>
        </p:nvSpPr>
        <p:spPr>
          <a:xfrm>
            <a:off x="2813071" y="4176871"/>
            <a:ext cx="724133" cy="269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U-Turn Arrow 20"/>
          <p:cNvSpPr/>
          <p:nvPr/>
        </p:nvSpPr>
        <p:spPr>
          <a:xfrm rot="5400000">
            <a:off x="8143467" y="2755039"/>
            <a:ext cx="1445894" cy="511628"/>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2" name="Right Arrow 21"/>
          <p:cNvSpPr/>
          <p:nvPr/>
        </p:nvSpPr>
        <p:spPr>
          <a:xfrm rot="10800000">
            <a:off x="1752598" y="3469672"/>
            <a:ext cx="7194551" cy="2641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ight Arrow 22"/>
          <p:cNvSpPr/>
          <p:nvPr/>
        </p:nvSpPr>
        <p:spPr>
          <a:xfrm rot="5400000">
            <a:off x="1448840" y="3694427"/>
            <a:ext cx="724133" cy="269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4" name="Picture 23" descr="EAA_LOGO_Black.jpg"/>
          <p:cNvPicPr>
            <a:picLocks noChangeAspect="1"/>
          </p:cNvPicPr>
          <p:nvPr/>
        </p:nvPicPr>
        <p:blipFill>
          <a:blip r:embed="rId3"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25" name="Picture 2" descr="http://www.uwyo.edu/polarbear/USGS%20logo.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1969971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0" descr="GEOTEM"/>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65454" y="4388149"/>
            <a:ext cx="4029812" cy="20508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40200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662" y="705720"/>
            <a:ext cx="2010153" cy="27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Imag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81000" y="3455797"/>
            <a:ext cx="2453404" cy="298323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7"/>
          <p:cNvGrpSpPr>
            <a:grpSpLocks/>
          </p:cNvGrpSpPr>
          <p:nvPr/>
        </p:nvGrpSpPr>
        <p:grpSpPr bwMode="auto">
          <a:xfrm>
            <a:off x="2873166" y="748316"/>
            <a:ext cx="3444521" cy="2410581"/>
            <a:chOff x="5390868" y="2115406"/>
            <a:chExt cx="3807724" cy="2805752"/>
          </a:xfrm>
        </p:grpSpPr>
        <p:pic>
          <p:nvPicPr>
            <p:cNvPr id="8" name="Picture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90868" y="2115406"/>
              <a:ext cx="3741003" cy="280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3"/>
            <p:cNvCxnSpPr>
              <a:cxnSpLocks noChangeShapeType="1"/>
            </p:cNvCxnSpPr>
            <p:nvPr/>
          </p:nvCxnSpPr>
          <p:spPr bwMode="auto">
            <a:xfrm flipV="1">
              <a:off x="5773006" y="3889613"/>
              <a:ext cx="3425586" cy="559557"/>
            </a:xfrm>
            <a:prstGeom prst="line">
              <a:avLst/>
            </a:prstGeom>
            <a:noFill/>
            <a:ln w="25400" algn="ctr">
              <a:solidFill>
                <a:schemeClr val="bg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4"/>
            <p:cNvSpPr txBox="1">
              <a:spLocks noChangeArrowheads="1"/>
            </p:cNvSpPr>
            <p:nvPr/>
          </p:nvSpPr>
          <p:spPr bwMode="auto">
            <a:xfrm>
              <a:off x="6905766" y="4194525"/>
              <a:ext cx="1364775" cy="54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a:solidFill>
                    <a:schemeClr val="tx1"/>
                  </a:solidFill>
                  <a:latin typeface="Arial" charset="0"/>
                </a:defRPr>
              </a:lvl1pPr>
              <a:lvl2pPr marL="742950" indent="-285750">
                <a:defRPr sz="4000">
                  <a:solidFill>
                    <a:schemeClr val="tx1"/>
                  </a:solidFill>
                  <a:latin typeface="Arial" charset="0"/>
                </a:defRPr>
              </a:lvl2pPr>
              <a:lvl3pPr marL="1143000" indent="-228600">
                <a:defRPr sz="4000">
                  <a:solidFill>
                    <a:schemeClr val="tx1"/>
                  </a:solidFill>
                  <a:latin typeface="Arial" charset="0"/>
                </a:defRPr>
              </a:lvl3pPr>
              <a:lvl4pPr marL="1600200" indent="-228600">
                <a:defRPr sz="4000">
                  <a:solidFill>
                    <a:schemeClr val="tx1"/>
                  </a:solidFill>
                  <a:latin typeface="Arial" charset="0"/>
                </a:defRPr>
              </a:lvl4pPr>
              <a:lvl5pPr marL="2057400" indent="-22860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algn="ctr"/>
              <a:r>
                <a:rPr lang="en-US" sz="2000" dirty="0">
                  <a:solidFill>
                    <a:prstClr val="white"/>
                  </a:solidFill>
                  <a:latin typeface="Avenir Book"/>
                  <a:cs typeface="Avenir Book"/>
                </a:rPr>
                <a:t>12 m</a:t>
              </a:r>
            </a:p>
          </p:txBody>
        </p:sp>
      </p:grpSp>
      <p:pic>
        <p:nvPicPr>
          <p:cNvPr id="11" name="Picture 15" descr="C:\Data\AGU_2010\SkyTEM.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53200" y="748316"/>
            <a:ext cx="2254581" cy="349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HeliGEOTEM2_Republic"/>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970460" y="3325967"/>
            <a:ext cx="1658938" cy="3124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04825" y="67436"/>
            <a:ext cx="7690362" cy="748316"/>
          </a:xfrm>
        </p:spPr>
        <p:txBody>
          <a:bodyPr>
            <a:normAutofit/>
          </a:bodyPr>
          <a:lstStyle/>
          <a:p>
            <a:r>
              <a:rPr lang="en-US" sz="2800" b="1" cap="all" dirty="0">
                <a:solidFill>
                  <a:schemeClr val="bg1"/>
                </a:solidFill>
                <a:latin typeface="+mn-lt"/>
                <a:cs typeface="Avenir Book"/>
              </a:rPr>
              <a:t>Contemporary AEM systems</a:t>
            </a:r>
          </a:p>
        </p:txBody>
      </p:sp>
      <p:sp>
        <p:nvSpPr>
          <p:cNvPr id="3" name="TextBox 2"/>
          <p:cNvSpPr txBox="1"/>
          <p:nvPr/>
        </p:nvSpPr>
        <p:spPr>
          <a:xfrm>
            <a:off x="6318766" y="4701506"/>
            <a:ext cx="1108221" cy="369332"/>
          </a:xfrm>
          <a:prstGeom prst="rect">
            <a:avLst/>
          </a:prstGeom>
          <a:solidFill>
            <a:schemeClr val="bg1"/>
          </a:solidFill>
          <a:ln w="9525">
            <a:solidFill>
              <a:schemeClr val="tx1"/>
            </a:solidFill>
          </a:ln>
        </p:spPr>
        <p:txBody>
          <a:bodyPr wrap="none" rtlCol="0">
            <a:spAutoFit/>
          </a:bodyPr>
          <a:lstStyle/>
          <a:p>
            <a:r>
              <a:rPr lang="en-US" dirty="0" err="1">
                <a:solidFill>
                  <a:prstClr val="black"/>
                </a:solidFill>
                <a:latin typeface="Avenir Book"/>
                <a:cs typeface="Avenir Book"/>
              </a:rPr>
              <a:t>GeoTEM</a:t>
            </a:r>
            <a:endParaRPr lang="en-US" dirty="0">
              <a:solidFill>
                <a:prstClr val="black"/>
              </a:solidFill>
              <a:latin typeface="Avenir Book"/>
              <a:cs typeface="Avenir Book"/>
            </a:endParaRPr>
          </a:p>
        </p:txBody>
      </p:sp>
      <p:sp>
        <p:nvSpPr>
          <p:cNvPr id="13" name="TextBox 12"/>
          <p:cNvSpPr txBox="1"/>
          <p:nvPr/>
        </p:nvSpPr>
        <p:spPr>
          <a:xfrm>
            <a:off x="7680490" y="875084"/>
            <a:ext cx="1010345" cy="369332"/>
          </a:xfrm>
          <a:prstGeom prst="rect">
            <a:avLst/>
          </a:prstGeom>
          <a:solidFill>
            <a:schemeClr val="bg1"/>
          </a:solidFill>
          <a:ln w="9525">
            <a:solidFill>
              <a:schemeClr val="tx1"/>
            </a:solidFill>
          </a:ln>
        </p:spPr>
        <p:txBody>
          <a:bodyPr wrap="none" rtlCol="0">
            <a:spAutoFit/>
          </a:bodyPr>
          <a:lstStyle/>
          <a:p>
            <a:r>
              <a:rPr lang="en-US" dirty="0" err="1">
                <a:solidFill>
                  <a:prstClr val="black"/>
                </a:solidFill>
                <a:latin typeface="Avenir Book"/>
                <a:cs typeface="Avenir Book"/>
              </a:rPr>
              <a:t>SkyTEM</a:t>
            </a:r>
            <a:endParaRPr lang="en-US" dirty="0">
              <a:solidFill>
                <a:prstClr val="black"/>
              </a:solidFill>
              <a:latin typeface="Avenir Book"/>
              <a:cs typeface="Avenir Book"/>
            </a:endParaRPr>
          </a:p>
        </p:txBody>
      </p:sp>
      <p:sp>
        <p:nvSpPr>
          <p:cNvPr id="14" name="TextBox 13"/>
          <p:cNvSpPr txBox="1"/>
          <p:nvPr/>
        </p:nvSpPr>
        <p:spPr>
          <a:xfrm>
            <a:off x="3797454" y="982822"/>
            <a:ext cx="1172329" cy="369332"/>
          </a:xfrm>
          <a:prstGeom prst="rect">
            <a:avLst/>
          </a:prstGeom>
          <a:solidFill>
            <a:schemeClr val="bg1"/>
          </a:solidFill>
          <a:ln w="9525">
            <a:solidFill>
              <a:schemeClr val="tx1"/>
            </a:solidFill>
          </a:ln>
        </p:spPr>
        <p:txBody>
          <a:bodyPr wrap="none" rtlCol="0">
            <a:spAutoFit/>
          </a:bodyPr>
          <a:lstStyle/>
          <a:p>
            <a:r>
              <a:rPr lang="en-US" dirty="0" err="1">
                <a:solidFill>
                  <a:prstClr val="black"/>
                </a:solidFill>
                <a:latin typeface="Avenir Book"/>
                <a:cs typeface="Avenir Book"/>
              </a:rPr>
              <a:t>AeroTEM</a:t>
            </a:r>
            <a:endParaRPr lang="en-US" dirty="0">
              <a:solidFill>
                <a:prstClr val="black"/>
              </a:solidFill>
              <a:latin typeface="Avenir Book"/>
              <a:cs typeface="Avenir Book"/>
            </a:endParaRPr>
          </a:p>
        </p:txBody>
      </p:sp>
      <p:sp>
        <p:nvSpPr>
          <p:cNvPr id="15" name="TextBox 14"/>
          <p:cNvSpPr txBox="1"/>
          <p:nvPr/>
        </p:nvSpPr>
        <p:spPr>
          <a:xfrm>
            <a:off x="3314058" y="3417307"/>
            <a:ext cx="1069561" cy="369332"/>
          </a:xfrm>
          <a:prstGeom prst="rect">
            <a:avLst/>
          </a:prstGeom>
          <a:solidFill>
            <a:schemeClr val="bg1"/>
          </a:solidFill>
          <a:ln w="9525">
            <a:solidFill>
              <a:schemeClr val="tx1"/>
            </a:solidFill>
          </a:ln>
        </p:spPr>
        <p:txBody>
          <a:bodyPr wrap="none" rtlCol="0">
            <a:spAutoFit/>
          </a:bodyPr>
          <a:lstStyle/>
          <a:p>
            <a:r>
              <a:rPr lang="en-US" dirty="0" err="1">
                <a:solidFill>
                  <a:prstClr val="black"/>
                </a:solidFill>
                <a:latin typeface="Avenir Book"/>
                <a:cs typeface="Avenir Book"/>
              </a:rPr>
              <a:t>HeliTEM</a:t>
            </a:r>
            <a:endParaRPr lang="en-US" dirty="0">
              <a:solidFill>
                <a:prstClr val="black"/>
              </a:solidFill>
              <a:latin typeface="Avenir Book"/>
              <a:cs typeface="Avenir Book"/>
            </a:endParaRPr>
          </a:p>
        </p:txBody>
      </p:sp>
      <p:sp>
        <p:nvSpPr>
          <p:cNvPr id="16" name="TextBox 15"/>
          <p:cNvSpPr txBox="1"/>
          <p:nvPr/>
        </p:nvSpPr>
        <p:spPr>
          <a:xfrm>
            <a:off x="1524000" y="3754196"/>
            <a:ext cx="800520" cy="369332"/>
          </a:xfrm>
          <a:prstGeom prst="rect">
            <a:avLst/>
          </a:prstGeom>
          <a:solidFill>
            <a:schemeClr val="bg1"/>
          </a:solidFill>
          <a:ln w="9525">
            <a:solidFill>
              <a:schemeClr val="tx1"/>
            </a:solidFill>
          </a:ln>
        </p:spPr>
        <p:txBody>
          <a:bodyPr wrap="none" rtlCol="0">
            <a:spAutoFit/>
          </a:bodyPr>
          <a:lstStyle/>
          <a:p>
            <a:r>
              <a:rPr lang="en-US" dirty="0">
                <a:solidFill>
                  <a:prstClr val="black"/>
                </a:solidFill>
                <a:latin typeface="Avenir Book"/>
                <a:cs typeface="Avenir Book"/>
              </a:rPr>
              <a:t>VTEM</a:t>
            </a:r>
          </a:p>
        </p:txBody>
      </p:sp>
      <p:sp>
        <p:nvSpPr>
          <p:cNvPr id="17" name="TextBox 16"/>
          <p:cNvSpPr txBox="1"/>
          <p:nvPr/>
        </p:nvSpPr>
        <p:spPr>
          <a:xfrm>
            <a:off x="847065" y="2820625"/>
            <a:ext cx="1257588" cy="369332"/>
          </a:xfrm>
          <a:prstGeom prst="rect">
            <a:avLst/>
          </a:prstGeom>
          <a:solidFill>
            <a:schemeClr val="bg1"/>
          </a:solidFill>
          <a:ln w="9525">
            <a:solidFill>
              <a:schemeClr val="tx1"/>
            </a:solidFill>
          </a:ln>
        </p:spPr>
        <p:txBody>
          <a:bodyPr wrap="none" rtlCol="0">
            <a:spAutoFit/>
          </a:bodyPr>
          <a:lstStyle/>
          <a:p>
            <a:r>
              <a:rPr lang="en-US" dirty="0">
                <a:solidFill>
                  <a:prstClr val="black"/>
                </a:solidFill>
                <a:latin typeface="Avenir Book"/>
                <a:cs typeface="Avenir Book"/>
              </a:rPr>
              <a:t>RESOLVE</a:t>
            </a:r>
          </a:p>
        </p:txBody>
      </p:sp>
      <p:pic>
        <p:nvPicPr>
          <p:cNvPr id="18" name="Picture 17" descr="EAA_LOGO_Black.jpg"/>
          <p:cNvPicPr>
            <a:picLocks noChangeAspect="1"/>
          </p:cNvPicPr>
          <p:nvPr/>
        </p:nvPicPr>
        <p:blipFill>
          <a:blip r:embed="rId8"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19" name="Picture 2" descr="http://www.uwyo.edu/polarbear/USGS%20logo.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4276906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p:cNvSpPr/>
          <p:nvPr/>
        </p:nvSpPr>
        <p:spPr bwMode="auto">
          <a:xfrm>
            <a:off x="-9525" y="3229114"/>
            <a:ext cx="9144000" cy="3500438"/>
          </a:xfrm>
          <a:prstGeom prst="rect">
            <a:avLst/>
          </a:prstGeom>
          <a:solidFill>
            <a:schemeClr val="tx2">
              <a:lumMod val="60000"/>
              <a:lumOff val="40000"/>
            </a:schemeClr>
          </a:solidFill>
          <a:ln w="38100" cap="flat" cmpd="sng" algn="ctr">
            <a:noFill/>
            <a:prstDash val="solid"/>
            <a:round/>
            <a:headEnd type="none" w="med" len="med"/>
            <a:tailEnd type="none" w="med" len="med"/>
          </a:ln>
          <a:effectLst/>
        </p:spPr>
        <p:txBody>
          <a:bodyPr/>
          <a:lstStyle/>
          <a:p>
            <a:pPr>
              <a:defRPr/>
            </a:pPr>
            <a:endParaRPr lang="en-CA" dirty="0">
              <a:solidFill>
                <a:prstClr val="black"/>
              </a:solidFill>
              <a:ea typeface="ＭＳ Ｐゴシック" charset="-128"/>
            </a:endParaRPr>
          </a:p>
        </p:txBody>
      </p:sp>
      <p:sp>
        <p:nvSpPr>
          <p:cNvPr id="14" name="Rectangle 2"/>
          <p:cNvSpPr txBox="1">
            <a:spLocks noChangeArrowheads="1"/>
          </p:cNvSpPr>
          <p:nvPr/>
        </p:nvSpPr>
        <p:spPr>
          <a:xfrm>
            <a:off x="2277372" y="133211"/>
            <a:ext cx="4570206" cy="704989"/>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2800" b="1" dirty="0">
                <a:solidFill>
                  <a:schemeClr val="bg1"/>
                </a:solidFill>
              </a:rPr>
              <a:t>AEM Systems: Relative Footprints and Depths</a:t>
            </a:r>
          </a:p>
        </p:txBody>
      </p:sp>
      <p:pic>
        <p:nvPicPr>
          <p:cNvPr id="15" name="Picture 4" descr="2 CFDKM OttawaPhoto"/>
          <p:cNvPicPr>
            <a:picLocks noChangeAspect="1" noChangeArrowheads="1"/>
          </p:cNvPicPr>
          <p:nvPr/>
        </p:nvPicPr>
        <p:blipFill>
          <a:blip r:embed="rId3" cstate="screen">
            <a:extLst>
              <a:ext uri="{28A0092B-C50C-407E-A947-70E740481C1C}">
                <a14:useLocalDpi xmlns:a14="http://schemas.microsoft.com/office/drawing/2010/main"/>
              </a:ext>
            </a:extLst>
          </a:blip>
          <a:srcRect t="11859" b="21483"/>
          <a:stretch>
            <a:fillRect/>
          </a:stretch>
        </p:blipFill>
        <p:spPr bwMode="auto">
          <a:xfrm>
            <a:off x="6324600" y="1752739"/>
            <a:ext cx="6858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30"/>
          <p:cNvSpPr>
            <a:spLocks noChangeArrowheads="1"/>
          </p:cNvSpPr>
          <p:nvPr/>
        </p:nvSpPr>
        <p:spPr bwMode="auto">
          <a:xfrm>
            <a:off x="6000750" y="2657614"/>
            <a:ext cx="3000375" cy="3857625"/>
          </a:xfrm>
          <a:prstGeom prst="ellipse">
            <a:avLst/>
          </a:prstGeom>
          <a:gradFill rotWithShape="0">
            <a:gsLst>
              <a:gs pos="0">
                <a:srgbClr val="FFF200"/>
              </a:gs>
              <a:gs pos="45000">
                <a:srgbClr val="FF7A00"/>
              </a:gs>
              <a:gs pos="70000">
                <a:srgbClr val="FF0300"/>
              </a:gs>
              <a:gs pos="100000">
                <a:srgbClr val="4D0808"/>
              </a:gs>
            </a:gsLst>
            <a:lin ang="5400000"/>
          </a:gradFill>
          <a:ln>
            <a:noFill/>
          </a:ln>
          <a:extLst>
            <a:ext uri="{91240B29-F687-4F45-9708-019B960494DF}">
              <a14:hiddenLine xmlns:a14="http://schemas.microsoft.com/office/drawing/2010/main" w="38100" algn="ctr">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CA" altLang="en-US">
              <a:solidFill>
                <a:prstClr val="black"/>
              </a:solidFill>
            </a:endParaRPr>
          </a:p>
        </p:txBody>
      </p:sp>
      <p:sp>
        <p:nvSpPr>
          <p:cNvPr id="18" name="Oval 32"/>
          <p:cNvSpPr>
            <a:spLocks noChangeArrowheads="1"/>
          </p:cNvSpPr>
          <p:nvPr/>
        </p:nvSpPr>
        <p:spPr bwMode="auto">
          <a:xfrm>
            <a:off x="785813" y="3160217"/>
            <a:ext cx="714375" cy="783272"/>
          </a:xfrm>
          <a:prstGeom prst="ellipse">
            <a:avLst/>
          </a:prstGeom>
          <a:gradFill rotWithShape="0">
            <a:gsLst>
              <a:gs pos="0">
                <a:srgbClr val="FFF200"/>
              </a:gs>
              <a:gs pos="45000">
                <a:srgbClr val="FF7A00"/>
              </a:gs>
              <a:gs pos="70000">
                <a:srgbClr val="FF0300"/>
              </a:gs>
              <a:gs pos="100000">
                <a:srgbClr val="4D0808"/>
              </a:gs>
            </a:gsLst>
            <a:lin ang="5400000"/>
          </a:gradFill>
          <a:ln>
            <a:noFill/>
          </a:ln>
          <a:extLst>
            <a:ext uri="{91240B29-F687-4F45-9708-019B960494DF}">
              <a14:hiddenLine xmlns:a14="http://schemas.microsoft.com/office/drawing/2010/main" w="38100" algn="ctr">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CA" altLang="en-US">
              <a:solidFill>
                <a:prstClr val="black"/>
              </a:solidFill>
            </a:endParaRPr>
          </a:p>
        </p:txBody>
      </p:sp>
      <p:sp>
        <p:nvSpPr>
          <p:cNvPr id="19" name="Oval 33"/>
          <p:cNvSpPr>
            <a:spLocks noChangeArrowheads="1"/>
          </p:cNvSpPr>
          <p:nvPr/>
        </p:nvSpPr>
        <p:spPr bwMode="auto">
          <a:xfrm>
            <a:off x="1928813" y="3014802"/>
            <a:ext cx="1571625" cy="2714625"/>
          </a:xfrm>
          <a:prstGeom prst="ellipse">
            <a:avLst/>
          </a:prstGeom>
          <a:gradFill rotWithShape="0">
            <a:gsLst>
              <a:gs pos="0">
                <a:srgbClr val="FFF200"/>
              </a:gs>
              <a:gs pos="45000">
                <a:srgbClr val="FF7A00"/>
              </a:gs>
              <a:gs pos="70000">
                <a:srgbClr val="FF0300"/>
              </a:gs>
              <a:gs pos="100000">
                <a:srgbClr val="4D0808"/>
              </a:gs>
            </a:gsLst>
            <a:lin ang="5400000"/>
          </a:gradFill>
          <a:ln>
            <a:noFill/>
          </a:ln>
          <a:extLst>
            <a:ext uri="{91240B29-F687-4F45-9708-019B960494DF}">
              <a14:hiddenLine xmlns:a14="http://schemas.microsoft.com/office/drawing/2010/main" w="38100" algn="ctr">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CA" altLang="en-US">
              <a:solidFill>
                <a:prstClr val="black"/>
              </a:solidFill>
            </a:endParaRPr>
          </a:p>
        </p:txBody>
      </p:sp>
      <p:sp>
        <p:nvSpPr>
          <p:cNvPr id="20" name="Oval 34"/>
          <p:cNvSpPr>
            <a:spLocks noChangeArrowheads="1"/>
          </p:cNvSpPr>
          <p:nvPr/>
        </p:nvSpPr>
        <p:spPr bwMode="auto">
          <a:xfrm>
            <a:off x="3786188" y="2943364"/>
            <a:ext cx="2143125" cy="1714500"/>
          </a:xfrm>
          <a:prstGeom prst="ellipse">
            <a:avLst/>
          </a:prstGeom>
          <a:gradFill rotWithShape="0">
            <a:gsLst>
              <a:gs pos="0">
                <a:srgbClr val="FFF200"/>
              </a:gs>
              <a:gs pos="45000">
                <a:srgbClr val="FF7A00"/>
              </a:gs>
              <a:gs pos="70000">
                <a:srgbClr val="FF0300"/>
              </a:gs>
              <a:gs pos="100000">
                <a:srgbClr val="4D0808"/>
              </a:gs>
            </a:gsLst>
            <a:lin ang="5400000"/>
          </a:gradFill>
          <a:ln>
            <a:noFill/>
          </a:ln>
          <a:extLst>
            <a:ext uri="{91240B29-F687-4F45-9708-019B960494DF}">
              <a14:hiddenLine xmlns:a14="http://schemas.microsoft.com/office/drawing/2010/main" w="38100" algn="ctr">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CA" altLang="en-US">
              <a:solidFill>
                <a:prstClr val="black"/>
              </a:solidFill>
            </a:endParaRPr>
          </a:p>
        </p:txBody>
      </p:sp>
      <p:sp>
        <p:nvSpPr>
          <p:cNvPr id="21" name="Rectangle 37"/>
          <p:cNvSpPr>
            <a:spLocks noChangeArrowheads="1"/>
          </p:cNvSpPr>
          <p:nvPr/>
        </p:nvSpPr>
        <p:spPr bwMode="auto">
          <a:xfrm>
            <a:off x="0" y="1076603"/>
            <a:ext cx="9144000" cy="2143125"/>
          </a:xfrm>
          <a:prstGeom prst="rect">
            <a:avLst/>
          </a:prstGeom>
          <a:solidFill>
            <a:srgbClr val="09D2E7"/>
          </a:solidFill>
          <a:ln>
            <a:noFill/>
          </a:ln>
          <a:extLst>
            <a:ext uri="{91240B29-F687-4F45-9708-019B960494DF}">
              <a14:hiddenLine xmlns:a14="http://schemas.microsoft.com/office/drawing/2010/main" w="38100" algn="ctr">
                <a:solidFill>
                  <a:srgbClr val="000000"/>
                </a:solidFill>
                <a:round/>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CA" altLang="en-US">
              <a:solidFill>
                <a:prstClr val="black"/>
              </a:solidFill>
            </a:endParaRPr>
          </a:p>
        </p:txBody>
      </p:sp>
      <p:pic>
        <p:nvPicPr>
          <p:cNvPr id="22" name="Picture 6" descr="Genesis 20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71938" y="1719541"/>
            <a:ext cx="1395412"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Content Placeholder 17" descr="RESOLVE w HG Inflight Cropped Lightene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49445" y="1174890"/>
            <a:ext cx="1196489" cy="1830526"/>
          </a:xfrm>
          <a:prstGeom prst="rect">
            <a:avLst/>
          </a:prstGeom>
        </p:spPr>
      </p:pic>
      <p:pic>
        <p:nvPicPr>
          <p:cNvPr id="24" name="Picture 44" descr="Inflight9_C.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143125" y="1174889"/>
            <a:ext cx="121443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63"/>
          <p:cNvGrpSpPr>
            <a:grpSpLocks/>
          </p:cNvGrpSpPr>
          <p:nvPr/>
        </p:nvGrpSpPr>
        <p:grpSpPr bwMode="auto">
          <a:xfrm>
            <a:off x="203951" y="3371989"/>
            <a:ext cx="7868486" cy="2013241"/>
            <a:chOff x="203921" y="3143248"/>
            <a:chExt cx="7868541" cy="2013739"/>
          </a:xfrm>
        </p:grpSpPr>
        <p:grpSp>
          <p:nvGrpSpPr>
            <p:cNvPr id="26" name="Group 59"/>
            <p:cNvGrpSpPr>
              <a:grpSpLocks/>
            </p:cNvGrpSpPr>
            <p:nvPr/>
          </p:nvGrpSpPr>
          <p:grpSpPr bwMode="auto">
            <a:xfrm>
              <a:off x="1142976" y="3143248"/>
              <a:ext cx="6929486" cy="285752"/>
              <a:chOff x="1142976" y="3143248"/>
              <a:chExt cx="6929486" cy="285752"/>
            </a:xfrm>
          </p:grpSpPr>
          <p:sp>
            <p:nvSpPr>
              <p:cNvPr id="29" name="Oval 55"/>
              <p:cNvSpPr>
                <a:spLocks noChangeArrowheads="1"/>
              </p:cNvSpPr>
              <p:nvPr/>
            </p:nvSpPr>
            <p:spPr bwMode="auto">
              <a:xfrm>
                <a:off x="1142976" y="3143248"/>
                <a:ext cx="285752" cy="285752"/>
              </a:xfrm>
              <a:prstGeom prst="ellipse">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CA" altLang="en-US">
                  <a:solidFill>
                    <a:prstClr val="black"/>
                  </a:solidFill>
                </a:endParaRPr>
              </a:p>
            </p:txBody>
          </p:sp>
          <p:sp>
            <p:nvSpPr>
              <p:cNvPr id="30" name="Oval 56"/>
              <p:cNvSpPr>
                <a:spLocks noChangeArrowheads="1"/>
              </p:cNvSpPr>
              <p:nvPr/>
            </p:nvSpPr>
            <p:spPr bwMode="auto">
              <a:xfrm>
                <a:off x="2714612" y="3143248"/>
                <a:ext cx="285752" cy="285752"/>
              </a:xfrm>
              <a:prstGeom prst="ellipse">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CA" altLang="en-US">
                  <a:solidFill>
                    <a:prstClr val="black"/>
                  </a:solidFill>
                </a:endParaRPr>
              </a:p>
            </p:txBody>
          </p:sp>
          <p:sp>
            <p:nvSpPr>
              <p:cNvPr id="31" name="Oval 57"/>
              <p:cNvSpPr>
                <a:spLocks noChangeArrowheads="1"/>
              </p:cNvSpPr>
              <p:nvPr/>
            </p:nvSpPr>
            <p:spPr bwMode="auto">
              <a:xfrm>
                <a:off x="5000628" y="3143248"/>
                <a:ext cx="285752" cy="285752"/>
              </a:xfrm>
              <a:prstGeom prst="ellipse">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CA" altLang="en-US">
                  <a:solidFill>
                    <a:prstClr val="black"/>
                  </a:solidFill>
                </a:endParaRPr>
              </a:p>
            </p:txBody>
          </p:sp>
          <p:sp>
            <p:nvSpPr>
              <p:cNvPr id="32" name="Oval 58"/>
              <p:cNvSpPr>
                <a:spLocks noChangeArrowheads="1"/>
              </p:cNvSpPr>
              <p:nvPr/>
            </p:nvSpPr>
            <p:spPr bwMode="auto">
              <a:xfrm>
                <a:off x="7786710" y="3143248"/>
                <a:ext cx="285752" cy="285752"/>
              </a:xfrm>
              <a:prstGeom prst="ellipse">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CA" altLang="en-US">
                  <a:solidFill>
                    <a:prstClr val="black"/>
                  </a:solidFill>
                </a:endParaRPr>
              </a:p>
            </p:txBody>
          </p:sp>
        </p:grpSp>
        <p:sp>
          <p:nvSpPr>
            <p:cNvPr id="27" name="Oval 60"/>
            <p:cNvSpPr>
              <a:spLocks noChangeArrowheads="1"/>
            </p:cNvSpPr>
            <p:nvPr/>
          </p:nvSpPr>
          <p:spPr bwMode="auto">
            <a:xfrm>
              <a:off x="203921" y="4779686"/>
              <a:ext cx="285752" cy="285752"/>
            </a:xfrm>
            <a:prstGeom prst="ellipse">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CA" altLang="en-US">
                <a:solidFill>
                  <a:prstClr val="black"/>
                </a:solidFill>
              </a:endParaRPr>
            </a:p>
          </p:txBody>
        </p:sp>
        <p:sp>
          <p:nvSpPr>
            <p:cNvPr id="28" name="TextBox 61"/>
            <p:cNvSpPr txBox="1">
              <a:spLocks noChangeArrowheads="1"/>
            </p:cNvSpPr>
            <p:nvPr/>
          </p:nvSpPr>
          <p:spPr bwMode="auto">
            <a:xfrm>
              <a:off x="499199" y="4572212"/>
              <a:ext cx="7961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600" b="1" dirty="0">
                  <a:solidFill>
                    <a:prstClr val="black"/>
                  </a:solidFill>
                </a:rPr>
                <a:t>Small</a:t>
              </a:r>
            </a:p>
            <a:p>
              <a:r>
                <a:rPr lang="en-US" altLang="en-US" sz="1600" b="1" dirty="0">
                  <a:solidFill>
                    <a:prstClr val="black"/>
                  </a:solidFill>
                </a:rPr>
                <a:t>Target</a:t>
              </a:r>
              <a:endParaRPr lang="en-CA" altLang="en-US" sz="1600" b="1" dirty="0">
                <a:solidFill>
                  <a:prstClr val="black"/>
                </a:solidFill>
              </a:endParaRPr>
            </a:p>
          </p:txBody>
        </p:sp>
      </p:grpSp>
      <p:cxnSp>
        <p:nvCxnSpPr>
          <p:cNvPr id="33" name="Straight Connector 40"/>
          <p:cNvCxnSpPr>
            <a:cxnSpLocks noChangeShapeType="1"/>
          </p:cNvCxnSpPr>
          <p:nvPr/>
        </p:nvCxnSpPr>
        <p:spPr bwMode="auto">
          <a:xfrm>
            <a:off x="0" y="2848114"/>
            <a:ext cx="9144000" cy="1588"/>
          </a:xfrm>
          <a:prstGeom prst="line">
            <a:avLst/>
          </a:prstGeom>
          <a:noFill/>
          <a:ln w="19050" algn="ctr">
            <a:solidFill>
              <a:srgbClr val="00B050"/>
            </a:solidFill>
            <a:round/>
            <a:headEnd/>
            <a:tailEnd/>
          </a:ln>
          <a:extLst>
            <a:ext uri="{909E8E84-426E-40DD-AFC4-6F175D3DCCD1}">
              <a14:hiddenFill xmlns:a14="http://schemas.microsoft.com/office/drawing/2010/main">
                <a:noFill/>
              </a14:hiddenFill>
            </a:ext>
          </a:extLst>
        </p:spPr>
      </p:cxnSp>
      <p:pic>
        <p:nvPicPr>
          <p:cNvPr id="34" name="Picture 3" descr="Dash7"/>
          <p:cNvPicPr>
            <a:picLocks noChangeAspect="1" noChangeArrowheads="1"/>
          </p:cNvPicPr>
          <p:nvPr/>
        </p:nvPicPr>
        <p:blipFill>
          <a:blip r:embed="rId7" cstate="screen">
            <a:extLst>
              <a:ext uri="{28A0092B-C50C-407E-A947-70E740481C1C}">
                <a14:useLocalDpi xmlns:a14="http://schemas.microsoft.com/office/drawing/2010/main"/>
              </a:ext>
            </a:extLst>
          </a:blip>
          <a:srcRect r="9302"/>
          <a:stretch>
            <a:fillRect/>
          </a:stretch>
        </p:blipFill>
        <p:spPr bwMode="auto">
          <a:xfrm>
            <a:off x="6143625" y="1286014"/>
            <a:ext cx="26431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a:spLocks noChangeArrowheads="1"/>
          </p:cNvSpPr>
          <p:nvPr/>
        </p:nvSpPr>
        <p:spPr bwMode="auto">
          <a:xfrm>
            <a:off x="422275" y="6073914"/>
            <a:ext cx="76835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2000" b="1" dirty="0">
                <a:solidFill>
                  <a:prstClr val="white"/>
                </a:solidFill>
              </a:rPr>
              <a:t>			           Hectares/</a:t>
            </a:r>
            <a:r>
              <a:rPr lang="en-US" altLang="en-US" sz="2000" b="1" dirty="0" err="1">
                <a:solidFill>
                  <a:prstClr val="white"/>
                </a:solidFill>
              </a:rPr>
              <a:t>hr</a:t>
            </a:r>
            <a:r>
              <a:rPr lang="en-US" altLang="en-US" sz="2000" b="1" dirty="0">
                <a:solidFill>
                  <a:prstClr val="white"/>
                </a:solidFill>
              </a:rPr>
              <a:t>: </a:t>
            </a:r>
          </a:p>
          <a:p>
            <a:r>
              <a:rPr lang="en-US" altLang="en-US" sz="2000" b="1" dirty="0">
                <a:solidFill>
                  <a:prstClr val="white"/>
                </a:solidFill>
              </a:rPr>
              <a:t>    810                  720                       3200                             6500   </a:t>
            </a:r>
            <a:endParaRPr lang="en-CA" altLang="en-US" sz="2000" b="1" dirty="0">
              <a:solidFill>
                <a:prstClr val="white"/>
              </a:solidFill>
            </a:endParaRPr>
          </a:p>
        </p:txBody>
      </p:sp>
      <p:sp>
        <p:nvSpPr>
          <p:cNvPr id="36" name="TextBox 29"/>
          <p:cNvSpPr txBox="1">
            <a:spLocks noChangeArrowheads="1"/>
          </p:cNvSpPr>
          <p:nvPr/>
        </p:nvSpPr>
        <p:spPr bwMode="auto">
          <a:xfrm>
            <a:off x="76200" y="3943489"/>
            <a:ext cx="19288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800" b="1" dirty="0">
                <a:solidFill>
                  <a:prstClr val="black"/>
                </a:solidFill>
              </a:rPr>
              <a:t>RESOLVE</a:t>
            </a:r>
          </a:p>
          <a:p>
            <a:pPr algn="ctr" eaLnBrk="1" hangingPunct="1"/>
            <a:r>
              <a:rPr lang="en-US" altLang="en-US" sz="1200" b="1" dirty="0">
                <a:solidFill>
                  <a:prstClr val="black"/>
                </a:solidFill>
              </a:rPr>
              <a:t>Frequency domain</a:t>
            </a:r>
            <a:endParaRPr lang="en-CA" altLang="en-US" sz="1200" b="1" dirty="0">
              <a:solidFill>
                <a:prstClr val="black"/>
              </a:solidFill>
            </a:endParaRPr>
          </a:p>
        </p:txBody>
      </p:sp>
      <p:sp>
        <p:nvSpPr>
          <p:cNvPr id="37" name="TextBox 30"/>
          <p:cNvSpPr txBox="1">
            <a:spLocks noChangeArrowheads="1"/>
          </p:cNvSpPr>
          <p:nvPr/>
        </p:nvSpPr>
        <p:spPr bwMode="auto">
          <a:xfrm>
            <a:off x="2071692" y="4406316"/>
            <a:ext cx="12858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800" b="1" dirty="0" err="1">
                <a:solidFill>
                  <a:prstClr val="black"/>
                </a:solidFill>
              </a:rPr>
              <a:t>SkyTEM</a:t>
            </a:r>
            <a:endParaRPr lang="en-US" altLang="en-US" sz="1800" b="1" dirty="0">
              <a:solidFill>
                <a:prstClr val="black"/>
              </a:solidFill>
            </a:endParaRPr>
          </a:p>
          <a:p>
            <a:pPr algn="ctr" eaLnBrk="1" hangingPunct="1"/>
            <a:r>
              <a:rPr lang="en-US" altLang="en-US" sz="1400" b="1" dirty="0">
                <a:solidFill>
                  <a:prstClr val="black"/>
                </a:solidFill>
              </a:rPr>
              <a:t>Time domain</a:t>
            </a:r>
            <a:endParaRPr lang="en-CA" altLang="en-US" sz="1400" b="1" dirty="0">
              <a:solidFill>
                <a:prstClr val="black"/>
              </a:solidFill>
            </a:endParaRPr>
          </a:p>
        </p:txBody>
      </p:sp>
      <p:sp>
        <p:nvSpPr>
          <p:cNvPr id="38" name="TextBox 31"/>
          <p:cNvSpPr txBox="1">
            <a:spLocks noChangeArrowheads="1"/>
          </p:cNvSpPr>
          <p:nvPr/>
        </p:nvSpPr>
        <p:spPr bwMode="auto">
          <a:xfrm>
            <a:off x="4188618" y="3820902"/>
            <a:ext cx="1338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b="1" dirty="0">
                <a:solidFill>
                  <a:prstClr val="black"/>
                </a:solidFill>
              </a:rPr>
              <a:t>TEMPEST </a:t>
            </a:r>
            <a:endParaRPr lang="en-CA" altLang="en-US" dirty="0">
              <a:solidFill>
                <a:prstClr val="black"/>
              </a:solidFill>
            </a:endParaRPr>
          </a:p>
        </p:txBody>
      </p:sp>
      <p:sp>
        <p:nvSpPr>
          <p:cNvPr id="39" name="TextBox 33"/>
          <p:cNvSpPr txBox="1">
            <a:spLocks noChangeArrowheads="1"/>
          </p:cNvSpPr>
          <p:nvPr/>
        </p:nvSpPr>
        <p:spPr bwMode="auto">
          <a:xfrm>
            <a:off x="6827043" y="4938868"/>
            <a:ext cx="1347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b="1" dirty="0">
                <a:solidFill>
                  <a:prstClr val="black"/>
                </a:solidFill>
              </a:rPr>
              <a:t>MEGATEM</a:t>
            </a:r>
            <a:endParaRPr lang="en-CA" altLang="en-US" dirty="0">
              <a:solidFill>
                <a:prstClr val="black"/>
              </a:solidFill>
            </a:endParaRPr>
          </a:p>
        </p:txBody>
      </p:sp>
      <p:sp>
        <p:nvSpPr>
          <p:cNvPr id="41" name="TextBox 36"/>
          <p:cNvSpPr txBox="1">
            <a:spLocks noChangeArrowheads="1"/>
          </p:cNvSpPr>
          <p:nvPr/>
        </p:nvSpPr>
        <p:spPr bwMode="auto">
          <a:xfrm>
            <a:off x="3024182" y="5596543"/>
            <a:ext cx="3124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400" b="1" dirty="0">
                <a:solidFill>
                  <a:prstClr val="black"/>
                </a:solidFill>
              </a:rPr>
              <a:t>Depth of investigation depends on earth conductivity and target size.</a:t>
            </a:r>
            <a:endParaRPr lang="en-CA" altLang="en-US" sz="1400" b="1" dirty="0">
              <a:solidFill>
                <a:prstClr val="black"/>
              </a:solidFill>
            </a:endParaRPr>
          </a:p>
        </p:txBody>
      </p:sp>
      <p:grpSp>
        <p:nvGrpSpPr>
          <p:cNvPr id="4" name="Group 3"/>
          <p:cNvGrpSpPr/>
          <p:nvPr/>
        </p:nvGrpSpPr>
        <p:grpSpPr>
          <a:xfrm>
            <a:off x="278606" y="5406886"/>
            <a:ext cx="762000" cy="612914"/>
            <a:chOff x="838200" y="4267200"/>
            <a:chExt cx="762000" cy="612914"/>
          </a:xfrm>
        </p:grpSpPr>
        <p:sp>
          <p:nvSpPr>
            <p:cNvPr id="16" name="Text Box 9"/>
            <p:cNvSpPr txBox="1">
              <a:spLocks noChangeArrowheads="1"/>
            </p:cNvSpPr>
            <p:nvPr/>
          </p:nvSpPr>
          <p:spPr bwMode="auto">
            <a:xfrm>
              <a:off x="892466" y="4267200"/>
              <a:ext cx="707734"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600" b="1" dirty="0">
                  <a:solidFill>
                    <a:prstClr val="black"/>
                  </a:solidFill>
                </a:rPr>
                <a:t>100m</a:t>
              </a:r>
            </a:p>
          </p:txBody>
        </p:sp>
        <p:cxnSp>
          <p:nvCxnSpPr>
            <p:cNvPr id="40" name="Straight Arrow Connector 35"/>
            <p:cNvCxnSpPr>
              <a:cxnSpLocks noChangeShapeType="1"/>
            </p:cNvCxnSpPr>
            <p:nvPr/>
          </p:nvCxnSpPr>
          <p:spPr bwMode="auto">
            <a:xfrm>
              <a:off x="838200" y="4695825"/>
              <a:ext cx="714375" cy="1588"/>
            </a:xfrm>
            <a:prstGeom prst="straightConnector1">
              <a:avLst/>
            </a:prstGeom>
            <a:noFill/>
            <a:ln w="38100" algn="ctr">
              <a:solidFill>
                <a:schemeClr val="tx1"/>
              </a:solidFill>
              <a:round/>
              <a:headEnd type="triangle" w="lg" len="lg"/>
              <a:tailEnd type="triangle" w="lg" len="lg"/>
            </a:ln>
          </p:spPr>
        </p:cxnSp>
        <p:cxnSp>
          <p:nvCxnSpPr>
            <p:cNvPr id="3" name="Straight Connector 2"/>
            <p:cNvCxnSpPr/>
            <p:nvPr/>
          </p:nvCxnSpPr>
          <p:spPr>
            <a:xfrm>
              <a:off x="1545934" y="4575314"/>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60134" y="4558462"/>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3" name="Picture 42" descr="EAA_LOGO_Black.jpg"/>
          <p:cNvPicPr>
            <a:picLocks noChangeAspect="1"/>
          </p:cNvPicPr>
          <p:nvPr/>
        </p:nvPicPr>
        <p:blipFill>
          <a:blip r:embed="rId8"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44" name="Picture 2" descr="http://www.uwyo.edu/polarbear/USGS%20logo.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70848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4114800" cy="1143000"/>
          </a:xfrm>
        </p:spPr>
        <p:txBody>
          <a:bodyPr>
            <a:normAutofit/>
          </a:bodyPr>
          <a:lstStyle/>
          <a:p>
            <a:r>
              <a:rPr lang="en-US" sz="2800" b="1" cap="all" dirty="0">
                <a:solidFill>
                  <a:schemeClr val="bg1"/>
                </a:solidFill>
                <a:latin typeface="+mn-lt"/>
                <a:cs typeface="Avenir Book"/>
              </a:rPr>
              <a:t>AEM Principles</a:t>
            </a:r>
          </a:p>
        </p:txBody>
      </p:sp>
      <p:pic>
        <p:nvPicPr>
          <p:cNvPr id="3" name="Picture 2" descr="TMs006-0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76800" y="762000"/>
            <a:ext cx="3642509" cy="5913434"/>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04800" y="1447800"/>
            <a:ext cx="4038600" cy="5078313"/>
          </a:xfrm>
          <a:prstGeom prst="rect">
            <a:avLst/>
          </a:prstGeom>
          <a:noFill/>
        </p:spPr>
        <p:txBody>
          <a:bodyPr wrap="square" rtlCol="0">
            <a:spAutoFit/>
          </a:bodyPr>
          <a:lstStyle/>
          <a:p>
            <a:pPr marL="342900" indent="-342900">
              <a:buFontTx/>
              <a:buAutoNum type="arabicPeriod"/>
            </a:pPr>
            <a:r>
              <a:rPr lang="en-US" dirty="0">
                <a:solidFill>
                  <a:schemeClr val="bg1"/>
                </a:solidFill>
              </a:rPr>
              <a:t>Transmitter creates time-varying magnetic field (white lines).</a:t>
            </a:r>
          </a:p>
          <a:p>
            <a:pPr marL="342900" indent="-342900">
              <a:buFontTx/>
              <a:buAutoNum type="arabicPeriod"/>
            </a:pPr>
            <a:r>
              <a:rPr lang="en-US" dirty="0">
                <a:solidFill>
                  <a:schemeClr val="bg1"/>
                </a:solidFill>
              </a:rPr>
              <a:t>The primary magnetic field  permeates the earth.</a:t>
            </a:r>
          </a:p>
          <a:p>
            <a:pPr marL="342900" indent="-342900">
              <a:buFontTx/>
              <a:buAutoNum type="arabicPeriod"/>
            </a:pPr>
            <a:r>
              <a:rPr lang="en-US" dirty="0">
                <a:solidFill>
                  <a:schemeClr val="bg1"/>
                </a:solidFill>
              </a:rPr>
              <a:t>The changing magnetic field induces eddy currents in electrically conductive earth and discrete bodies.</a:t>
            </a:r>
          </a:p>
          <a:p>
            <a:pPr marL="342900" indent="-342900">
              <a:buFontTx/>
              <a:buAutoNum type="arabicPeriod"/>
            </a:pPr>
            <a:r>
              <a:rPr lang="en-US" dirty="0">
                <a:solidFill>
                  <a:schemeClr val="bg1"/>
                </a:solidFill>
              </a:rPr>
              <a:t>The eddy currents generate secondary magnetic fields (black lines).</a:t>
            </a:r>
          </a:p>
          <a:p>
            <a:pPr marL="342900" indent="-342900">
              <a:buFontTx/>
              <a:buAutoNum type="arabicPeriod"/>
            </a:pPr>
            <a:r>
              <a:rPr lang="en-US" dirty="0">
                <a:solidFill>
                  <a:schemeClr val="bg1"/>
                </a:solidFill>
              </a:rPr>
              <a:t>The secondary magnetic fields are detected and recorded by a receiver coil.</a:t>
            </a:r>
          </a:p>
          <a:p>
            <a:pPr marL="342900" indent="-342900">
              <a:buFontTx/>
              <a:buAutoNum type="arabicPeriod"/>
            </a:pPr>
            <a:r>
              <a:rPr lang="en-US" dirty="0">
                <a:solidFill>
                  <a:schemeClr val="bg1"/>
                </a:solidFill>
              </a:rPr>
              <a:t>Signal strength is a function of transmitter power, coil sizes, height of the system above ground, and the electrical conductivity structure of the earth.</a:t>
            </a:r>
          </a:p>
        </p:txBody>
      </p:sp>
      <p:pic>
        <p:nvPicPr>
          <p:cNvPr id="6" name="Picture 5" descr="EAA_LOGO_Black.jpg"/>
          <p:cNvPicPr>
            <a:picLocks noChangeAspect="1"/>
          </p:cNvPicPr>
          <p:nvPr/>
        </p:nvPicPr>
        <p:blipFill>
          <a:blip r:embed="rId3"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7" name="Picture 2" descr="http://www.uwyo.edu/polarbear/USGS%20logo.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2228122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94957" y="-76200"/>
            <a:ext cx="4648200" cy="1143000"/>
          </a:xfrm>
        </p:spPr>
        <p:txBody>
          <a:bodyPr>
            <a:normAutofit/>
          </a:bodyPr>
          <a:lstStyle/>
          <a:p>
            <a:r>
              <a:rPr lang="en-US" sz="2800" b="1" cap="all" dirty="0">
                <a:solidFill>
                  <a:schemeClr val="bg1"/>
                </a:solidFill>
              </a:rPr>
              <a:t>Survey area in Medina and Uvalde counties</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66800" y="952427"/>
            <a:ext cx="6704515" cy="2857573"/>
          </a:xfr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3827585"/>
            <a:ext cx="6931259" cy="2954215"/>
          </a:xfrm>
          <a:prstGeom prst="rect">
            <a:avLst/>
          </a:prstGeom>
        </p:spPr>
      </p:pic>
      <p:pic>
        <p:nvPicPr>
          <p:cNvPr id="6" name="Picture 5" descr="EAA_LOGO_Black.jpg"/>
          <p:cNvPicPr>
            <a:picLocks noChangeAspect="1"/>
          </p:cNvPicPr>
          <p:nvPr/>
        </p:nvPicPr>
        <p:blipFill>
          <a:blip r:embed="rId4"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7" name="Picture 2" descr="http://www.uwyo.edu/polarbear/USGS%20log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1852639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9479" name="Picture 7" descr="TMs023-06"/>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t="-1519"/>
          <a:stretch/>
        </p:blipFill>
        <p:spPr bwMode="auto">
          <a:xfrm>
            <a:off x="685800" y="1752600"/>
            <a:ext cx="7620000" cy="3585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89480" name="Picture 8" descr="CSIRO"/>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47800" y="4953000"/>
            <a:ext cx="329979" cy="39528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31"/>
          <p:cNvSpPr txBox="1">
            <a:spLocks noChangeArrowheads="1"/>
          </p:cNvSpPr>
          <p:nvPr/>
        </p:nvSpPr>
        <p:spPr bwMode="auto">
          <a:xfrm>
            <a:off x="1571548" y="504825"/>
            <a:ext cx="5715000" cy="7239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l" rtl="0" eaLnBrk="0" fontAlgn="base" hangingPunct="0">
              <a:spcBef>
                <a:spcPct val="0"/>
              </a:spcBef>
              <a:spcAft>
                <a:spcPct val="0"/>
              </a:spcAft>
              <a:defRPr sz="44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rial" charset="0"/>
              </a:defRPr>
            </a:lvl2pPr>
            <a:lvl3pPr algn="l" rtl="0" eaLnBrk="0" fontAlgn="base" hangingPunct="0">
              <a:spcBef>
                <a:spcPct val="0"/>
              </a:spcBef>
              <a:spcAft>
                <a:spcPct val="0"/>
              </a:spcAft>
              <a:defRPr sz="3600" b="1">
                <a:solidFill>
                  <a:srgbClr val="FFFF99"/>
                </a:solidFill>
                <a:latin typeface="Arial" charset="0"/>
              </a:defRPr>
            </a:lvl3pPr>
            <a:lvl4pPr algn="l" rtl="0" eaLnBrk="0" fontAlgn="base" hangingPunct="0">
              <a:spcBef>
                <a:spcPct val="0"/>
              </a:spcBef>
              <a:spcAft>
                <a:spcPct val="0"/>
              </a:spcAft>
              <a:defRPr sz="3600" b="1">
                <a:solidFill>
                  <a:srgbClr val="FFFF99"/>
                </a:solidFill>
                <a:latin typeface="Arial" charset="0"/>
              </a:defRPr>
            </a:lvl4pPr>
            <a:lvl5pPr algn="l" rtl="0" eaLnBrk="0" fontAlgn="base" hangingPunct="0">
              <a:spcBef>
                <a:spcPct val="0"/>
              </a:spcBef>
              <a:spcAft>
                <a:spcPct val="0"/>
              </a:spcAft>
              <a:defRPr sz="3600" b="1">
                <a:solidFill>
                  <a:srgbClr val="FFFF99"/>
                </a:solidFill>
                <a:latin typeface="Arial" charset="0"/>
              </a:defRPr>
            </a:lvl5pPr>
            <a:lvl6pPr marL="457200" algn="l" rtl="0" eaLnBrk="0" fontAlgn="base" hangingPunct="0">
              <a:spcBef>
                <a:spcPct val="0"/>
              </a:spcBef>
              <a:spcAft>
                <a:spcPct val="0"/>
              </a:spcAft>
              <a:defRPr sz="3600" b="1">
                <a:solidFill>
                  <a:srgbClr val="FFFF99"/>
                </a:solidFill>
                <a:latin typeface="Arial" charset="0"/>
              </a:defRPr>
            </a:lvl6pPr>
            <a:lvl7pPr marL="914400" algn="l" rtl="0" eaLnBrk="0" fontAlgn="base" hangingPunct="0">
              <a:spcBef>
                <a:spcPct val="0"/>
              </a:spcBef>
              <a:spcAft>
                <a:spcPct val="0"/>
              </a:spcAft>
              <a:defRPr sz="3600" b="1">
                <a:solidFill>
                  <a:srgbClr val="FFFF99"/>
                </a:solidFill>
                <a:latin typeface="Arial" charset="0"/>
              </a:defRPr>
            </a:lvl7pPr>
            <a:lvl8pPr marL="1371600" algn="l" rtl="0" eaLnBrk="0" fontAlgn="base" hangingPunct="0">
              <a:spcBef>
                <a:spcPct val="0"/>
              </a:spcBef>
              <a:spcAft>
                <a:spcPct val="0"/>
              </a:spcAft>
              <a:defRPr sz="3600" b="1">
                <a:solidFill>
                  <a:srgbClr val="FFFF99"/>
                </a:solidFill>
                <a:latin typeface="Arial" charset="0"/>
              </a:defRPr>
            </a:lvl8pPr>
            <a:lvl9pPr marL="1828800" algn="l" rtl="0" eaLnBrk="0" fontAlgn="base" hangingPunct="0">
              <a:spcBef>
                <a:spcPct val="0"/>
              </a:spcBef>
              <a:spcAft>
                <a:spcPct val="0"/>
              </a:spcAft>
              <a:defRPr sz="3600" b="1">
                <a:solidFill>
                  <a:srgbClr val="FFFF99"/>
                </a:solidFill>
                <a:latin typeface="Arial" charset="0"/>
              </a:defRPr>
            </a:lvl9pPr>
          </a:lstStyle>
          <a:p>
            <a:r>
              <a:rPr lang="en-US" sz="2800" cap="all" dirty="0">
                <a:solidFill>
                  <a:schemeClr val="bg1"/>
                </a:solidFill>
                <a:latin typeface="+mn-lt"/>
                <a:cs typeface="Avenir Book"/>
              </a:rPr>
              <a:t>Depth Sensitivity of AEM Systems</a:t>
            </a:r>
          </a:p>
        </p:txBody>
      </p:sp>
      <p:sp>
        <p:nvSpPr>
          <p:cNvPr id="2" name="TextBox 1"/>
          <p:cNvSpPr txBox="1"/>
          <p:nvPr/>
        </p:nvSpPr>
        <p:spPr>
          <a:xfrm>
            <a:off x="7391400" y="5791200"/>
            <a:ext cx="1428596" cy="954107"/>
          </a:xfrm>
          <a:prstGeom prst="rect">
            <a:avLst/>
          </a:prstGeom>
          <a:noFill/>
        </p:spPr>
        <p:txBody>
          <a:bodyPr wrap="none" rtlCol="0">
            <a:spAutoFit/>
          </a:bodyPr>
          <a:lstStyle/>
          <a:p>
            <a:r>
              <a:rPr lang="en-US" sz="2800" b="1" dirty="0">
                <a:solidFill>
                  <a:srgbClr val="FFFFFF"/>
                </a:solidFill>
                <a:latin typeface="Avenir Book"/>
                <a:cs typeface="Avenir Book"/>
              </a:rPr>
              <a:t>Shallow</a:t>
            </a:r>
          </a:p>
          <a:p>
            <a:r>
              <a:rPr lang="en-US" sz="2800" b="1" dirty="0">
                <a:solidFill>
                  <a:srgbClr val="FFFFFF"/>
                </a:solidFill>
                <a:latin typeface="Avenir Book"/>
                <a:cs typeface="Avenir Book"/>
              </a:rPr>
              <a:t>~1-5 m</a:t>
            </a:r>
          </a:p>
        </p:txBody>
      </p:sp>
      <p:sp>
        <p:nvSpPr>
          <p:cNvPr id="11" name="TextBox 10"/>
          <p:cNvSpPr txBox="1"/>
          <p:nvPr/>
        </p:nvSpPr>
        <p:spPr>
          <a:xfrm>
            <a:off x="228600" y="5791200"/>
            <a:ext cx="1428484" cy="954107"/>
          </a:xfrm>
          <a:prstGeom prst="rect">
            <a:avLst/>
          </a:prstGeom>
          <a:noFill/>
        </p:spPr>
        <p:txBody>
          <a:bodyPr wrap="none" rtlCol="0">
            <a:spAutoFit/>
          </a:bodyPr>
          <a:lstStyle/>
          <a:p>
            <a:r>
              <a:rPr lang="en-US" sz="2800" b="1" dirty="0">
                <a:solidFill>
                  <a:srgbClr val="FFFFFF"/>
                </a:solidFill>
                <a:latin typeface="Avenir Book"/>
                <a:cs typeface="Avenir Book"/>
              </a:rPr>
              <a:t>Deep</a:t>
            </a:r>
          </a:p>
          <a:p>
            <a:r>
              <a:rPr lang="en-US" sz="2800" b="1" dirty="0">
                <a:solidFill>
                  <a:srgbClr val="FFFFFF"/>
                </a:solidFill>
                <a:latin typeface="Avenir Book"/>
                <a:cs typeface="Avenir Book"/>
              </a:rPr>
              <a:t>~500 m</a:t>
            </a:r>
          </a:p>
        </p:txBody>
      </p:sp>
      <p:cxnSp>
        <p:nvCxnSpPr>
          <p:cNvPr id="4" name="Straight Arrow Connector 3"/>
          <p:cNvCxnSpPr/>
          <p:nvPr/>
        </p:nvCxnSpPr>
        <p:spPr bwMode="auto">
          <a:xfrm>
            <a:off x="1447800" y="6096000"/>
            <a:ext cx="5943600" cy="0"/>
          </a:xfrm>
          <a:prstGeom prst="straightConnector1">
            <a:avLst/>
          </a:prstGeom>
          <a:ln>
            <a:headEnd type="arrow"/>
            <a:tailEnd type="arrow"/>
          </a:ln>
        </p:spPr>
        <p:style>
          <a:lnRef idx="2">
            <a:schemeClr val="accent3"/>
          </a:lnRef>
          <a:fillRef idx="0">
            <a:schemeClr val="accent3"/>
          </a:fillRef>
          <a:effectRef idx="1">
            <a:schemeClr val="accent3"/>
          </a:effectRef>
          <a:fontRef idx="minor">
            <a:schemeClr val="tx1"/>
          </a:fontRef>
        </p:style>
      </p:cxnSp>
      <p:cxnSp>
        <p:nvCxnSpPr>
          <p:cNvPr id="5" name="Straight Arrow Connector 4"/>
          <p:cNvCxnSpPr/>
          <p:nvPr/>
        </p:nvCxnSpPr>
        <p:spPr>
          <a:xfrm flipH="1">
            <a:off x="5486400" y="1524000"/>
            <a:ext cx="533400" cy="914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53100" y="1219200"/>
            <a:ext cx="3066896" cy="381000"/>
          </a:xfrm>
          <a:prstGeom prst="rect">
            <a:avLst/>
          </a:prstGeom>
          <a:noFill/>
        </p:spPr>
        <p:txBody>
          <a:bodyPr wrap="square" rtlCol="0">
            <a:spAutoFit/>
          </a:bodyPr>
          <a:lstStyle/>
          <a:p>
            <a:r>
              <a:rPr lang="en-US" dirty="0">
                <a:solidFill>
                  <a:schemeClr val="bg1"/>
                </a:solidFill>
              </a:rPr>
              <a:t>RESOLVE system</a:t>
            </a:r>
          </a:p>
        </p:txBody>
      </p:sp>
      <p:pic>
        <p:nvPicPr>
          <p:cNvPr id="10" name="Picture 9" descr="EAA_LOGO_Black.jpg"/>
          <p:cNvPicPr>
            <a:picLocks noChangeAspect="1"/>
          </p:cNvPicPr>
          <p:nvPr/>
        </p:nvPicPr>
        <p:blipFill>
          <a:blip r:embed="rId4"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12" name="Picture 2" descr="http://www.uwyo.edu/polarbear/USGS%20log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84820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0" name="Picture 2" descr="HAHNDORF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8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51" name="Picture 3" descr="inversion of hem"/>
          <p:cNvPicPr>
            <a:picLocks noChangeAspect="1" noChangeArrowheads="1"/>
          </p:cNvPicPr>
          <p:nvPr/>
        </p:nvPicPr>
        <p:blipFill>
          <a:blip r:embed="rId4">
            <a:clrChange>
              <a:clrFrom>
                <a:srgbClr val="E7EFF2"/>
              </a:clrFrom>
              <a:clrTo>
                <a:srgbClr val="E7EFF2">
                  <a:alpha val="0"/>
                </a:srgbClr>
              </a:clrTo>
            </a:clrChange>
            <a:extLst>
              <a:ext uri="{28A0092B-C50C-407E-A947-70E740481C1C}">
                <a14:useLocalDpi xmlns:a14="http://schemas.microsoft.com/office/drawing/2010/main"/>
              </a:ext>
            </a:extLst>
          </a:blip>
          <a:srcRect/>
          <a:stretch>
            <a:fillRect/>
          </a:stretch>
        </p:blipFill>
        <p:spPr bwMode="auto">
          <a:xfrm>
            <a:off x="0" y="7938"/>
            <a:ext cx="914400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53" name="Picture 5" descr="usgs_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6416675"/>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895600" y="3657600"/>
            <a:ext cx="1192827" cy="369332"/>
          </a:xfrm>
          <a:prstGeom prst="rect">
            <a:avLst/>
          </a:prstGeom>
          <a:noFill/>
        </p:spPr>
        <p:txBody>
          <a:bodyPr wrap="none" rtlCol="0">
            <a:spAutoFit/>
          </a:bodyPr>
          <a:lstStyle/>
          <a:p>
            <a:r>
              <a:rPr lang="en-US" dirty="0">
                <a:solidFill>
                  <a:prstClr val="black"/>
                </a:solidFill>
              </a:rPr>
              <a:t>(Raw data)</a:t>
            </a:r>
          </a:p>
        </p:txBody>
      </p:sp>
      <p:sp>
        <p:nvSpPr>
          <p:cNvPr id="6" name="TextBox 5"/>
          <p:cNvSpPr txBox="1"/>
          <p:nvPr/>
        </p:nvSpPr>
        <p:spPr>
          <a:xfrm>
            <a:off x="4343400" y="5715000"/>
            <a:ext cx="1740541" cy="369332"/>
          </a:xfrm>
          <a:prstGeom prst="rect">
            <a:avLst/>
          </a:prstGeom>
          <a:noFill/>
        </p:spPr>
        <p:txBody>
          <a:bodyPr wrap="none" rtlCol="0">
            <a:spAutoFit/>
          </a:bodyPr>
          <a:lstStyle/>
          <a:p>
            <a:r>
              <a:rPr lang="en-US" dirty="0">
                <a:solidFill>
                  <a:prstClr val="black"/>
                </a:solidFill>
              </a:rPr>
              <a:t>(Processed data)</a:t>
            </a:r>
          </a:p>
        </p:txBody>
      </p:sp>
      <p:sp>
        <p:nvSpPr>
          <p:cNvPr id="7" name="TextBox 6"/>
          <p:cNvSpPr txBox="1"/>
          <p:nvPr/>
        </p:nvSpPr>
        <p:spPr>
          <a:xfrm>
            <a:off x="7086601" y="76200"/>
            <a:ext cx="2057399" cy="1200329"/>
          </a:xfrm>
          <a:prstGeom prst="rect">
            <a:avLst/>
          </a:prstGeom>
          <a:noFill/>
        </p:spPr>
        <p:txBody>
          <a:bodyPr wrap="square" rtlCol="0">
            <a:spAutoFit/>
          </a:bodyPr>
          <a:lstStyle/>
          <a:p>
            <a:r>
              <a:rPr lang="en-US" sz="2400" b="1" dirty="0">
                <a:solidFill>
                  <a:srgbClr val="800000"/>
                </a:solidFill>
              </a:rPr>
              <a:t>Final product</a:t>
            </a:r>
          </a:p>
          <a:p>
            <a:r>
              <a:rPr lang="en-US" sz="2400" b="1" dirty="0">
                <a:solidFill>
                  <a:srgbClr val="800000"/>
                </a:solidFill>
              </a:rPr>
              <a:t>2D &amp; 3D</a:t>
            </a:r>
          </a:p>
          <a:p>
            <a:r>
              <a:rPr lang="en-US" sz="2400" b="1" dirty="0">
                <a:solidFill>
                  <a:srgbClr val="800000"/>
                </a:solidFill>
              </a:rPr>
              <a:t>visualizations</a:t>
            </a:r>
          </a:p>
        </p:txBody>
      </p:sp>
      <p:sp>
        <p:nvSpPr>
          <p:cNvPr id="8" name="TextBox 7"/>
          <p:cNvSpPr txBox="1"/>
          <p:nvPr/>
        </p:nvSpPr>
        <p:spPr>
          <a:xfrm>
            <a:off x="7491576" y="3468469"/>
            <a:ext cx="1189556" cy="646331"/>
          </a:xfrm>
          <a:prstGeom prst="rect">
            <a:avLst/>
          </a:prstGeom>
          <a:noFill/>
        </p:spPr>
        <p:txBody>
          <a:bodyPr wrap="none" rtlCol="0">
            <a:spAutoFit/>
          </a:bodyPr>
          <a:lstStyle/>
          <a:p>
            <a:r>
              <a:rPr lang="en-US" dirty="0">
                <a:solidFill>
                  <a:prstClr val="black"/>
                </a:solidFill>
              </a:rPr>
              <a:t>(Resistivity</a:t>
            </a:r>
          </a:p>
          <a:p>
            <a:r>
              <a:rPr lang="en-US" dirty="0">
                <a:solidFill>
                  <a:prstClr val="black"/>
                </a:solidFill>
              </a:rPr>
              <a:t>per X, Y, Z)</a:t>
            </a:r>
          </a:p>
        </p:txBody>
      </p:sp>
    </p:spTree>
    <p:extLst>
      <p:ext uri="{BB962C8B-B14F-4D97-AF65-F5344CB8AC3E}">
        <p14:creationId xmlns:p14="http://schemas.microsoft.com/office/powerpoint/2010/main" val="3220315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 name="Rectangle 34"/>
          <p:cNvSpPr/>
          <p:nvPr/>
        </p:nvSpPr>
        <p:spPr>
          <a:xfrm>
            <a:off x="4953000" y="1066800"/>
            <a:ext cx="2430404" cy="111293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27097" y="2514600"/>
            <a:ext cx="3068903" cy="2378645"/>
          </a:xfrm>
          <a:prstGeom prst="rect">
            <a:avLst/>
          </a:prstGeom>
          <a:ln>
            <a:noFill/>
          </a:ln>
          <a:effectLst>
            <a:outerShdw blurRad="292100" dist="139700" dir="2700000" algn="tl" rotWithShape="0">
              <a:srgbClr val="333333">
                <a:alpha val="65000"/>
              </a:srgbClr>
            </a:outerShdw>
          </a:effectLst>
          <a:scene3d>
            <a:camera prst="orthographicFront">
              <a:rot lat="0" lon="0" rev="0"/>
            </a:camera>
            <a:lightRig rig="threePt" dir="t"/>
          </a:scene3d>
        </p:spPr>
      </p:pic>
      <p:grpSp>
        <p:nvGrpSpPr>
          <p:cNvPr id="5" name="Group 4"/>
          <p:cNvGrpSpPr/>
          <p:nvPr/>
        </p:nvGrpSpPr>
        <p:grpSpPr>
          <a:xfrm>
            <a:off x="5118046" y="1460798"/>
            <a:ext cx="1981201" cy="652417"/>
            <a:chOff x="637334" y="5040761"/>
            <a:chExt cx="1981201" cy="652417"/>
          </a:xfrm>
        </p:grpSpPr>
        <p:pic>
          <p:nvPicPr>
            <p:cNvPr id="1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57252" r="74615" b="12010"/>
            <a:stretch/>
          </p:blipFill>
          <p:spPr bwMode="auto">
            <a:xfrm rot="5400000">
              <a:off x="1487096" y="4190999"/>
              <a:ext cx="281677" cy="198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112408" y="5354624"/>
              <a:ext cx="1212191" cy="338554"/>
            </a:xfrm>
            <a:prstGeom prst="rect">
              <a:avLst/>
            </a:prstGeom>
            <a:noFill/>
          </p:spPr>
          <p:txBody>
            <a:bodyPr wrap="none" rtlCol="0">
              <a:spAutoFit/>
            </a:bodyPr>
            <a:lstStyle/>
            <a:p>
              <a:r>
                <a:rPr lang="en-US" sz="1600" b="1" dirty="0">
                  <a:solidFill>
                    <a:srgbClr val="000000"/>
                  </a:solidFill>
                  <a:latin typeface="Avenir Book"/>
                  <a:cs typeface="Avenir Book"/>
                </a:rPr>
                <a:t>Resistivity</a:t>
              </a:r>
            </a:p>
          </p:txBody>
        </p:sp>
      </p:grpSp>
      <p:sp>
        <p:nvSpPr>
          <p:cNvPr id="2" name="TextBox 1"/>
          <p:cNvSpPr txBox="1"/>
          <p:nvPr/>
        </p:nvSpPr>
        <p:spPr>
          <a:xfrm>
            <a:off x="225144" y="1666939"/>
            <a:ext cx="1780075" cy="553998"/>
          </a:xfrm>
          <a:prstGeom prst="rect">
            <a:avLst/>
          </a:prstGeom>
          <a:noFill/>
        </p:spPr>
        <p:txBody>
          <a:bodyPr wrap="none" rtlCol="0">
            <a:spAutoFit/>
          </a:bodyPr>
          <a:lstStyle/>
          <a:p>
            <a:r>
              <a:rPr lang="en-US" sz="3000" dirty="0">
                <a:solidFill>
                  <a:srgbClr val="FFFF00"/>
                </a:solidFill>
                <a:latin typeface="Avenir Book"/>
                <a:cs typeface="Avenir Book"/>
              </a:rPr>
              <a:t>Lithology</a:t>
            </a:r>
          </a:p>
        </p:txBody>
      </p:sp>
      <p:sp>
        <p:nvSpPr>
          <p:cNvPr id="19" name="TextBox 18"/>
          <p:cNvSpPr txBox="1"/>
          <p:nvPr/>
        </p:nvSpPr>
        <p:spPr>
          <a:xfrm>
            <a:off x="2819400" y="896117"/>
            <a:ext cx="1572866" cy="553998"/>
          </a:xfrm>
          <a:prstGeom prst="rect">
            <a:avLst/>
          </a:prstGeom>
          <a:noFill/>
        </p:spPr>
        <p:txBody>
          <a:bodyPr wrap="none" rtlCol="0">
            <a:spAutoFit/>
          </a:bodyPr>
          <a:lstStyle/>
          <a:p>
            <a:r>
              <a:rPr lang="en-US" sz="3000" dirty="0">
                <a:solidFill>
                  <a:srgbClr val="FFFF00"/>
                </a:solidFill>
                <a:latin typeface="Avenir Book"/>
                <a:cs typeface="Avenir Book"/>
              </a:rPr>
              <a:t>Porosity</a:t>
            </a:r>
          </a:p>
        </p:txBody>
      </p:sp>
      <p:sp>
        <p:nvSpPr>
          <p:cNvPr id="20" name="TextBox 19"/>
          <p:cNvSpPr txBox="1"/>
          <p:nvPr/>
        </p:nvSpPr>
        <p:spPr>
          <a:xfrm>
            <a:off x="4648200" y="6042272"/>
            <a:ext cx="1422184" cy="553998"/>
          </a:xfrm>
          <a:prstGeom prst="rect">
            <a:avLst/>
          </a:prstGeom>
          <a:noFill/>
        </p:spPr>
        <p:txBody>
          <a:bodyPr wrap="none" rtlCol="0">
            <a:spAutoFit/>
          </a:bodyPr>
          <a:lstStyle/>
          <a:p>
            <a:r>
              <a:rPr lang="en-US" sz="3000" dirty="0">
                <a:solidFill>
                  <a:srgbClr val="FFFF00"/>
                </a:solidFill>
                <a:latin typeface="Avenir Book"/>
                <a:cs typeface="Avenir Book"/>
              </a:rPr>
              <a:t>Salinity</a:t>
            </a:r>
          </a:p>
        </p:txBody>
      </p:sp>
      <p:sp>
        <p:nvSpPr>
          <p:cNvPr id="21" name="TextBox 20"/>
          <p:cNvSpPr txBox="1"/>
          <p:nvPr/>
        </p:nvSpPr>
        <p:spPr>
          <a:xfrm>
            <a:off x="82686" y="5610999"/>
            <a:ext cx="2064989" cy="553998"/>
          </a:xfrm>
          <a:prstGeom prst="rect">
            <a:avLst/>
          </a:prstGeom>
          <a:noFill/>
        </p:spPr>
        <p:txBody>
          <a:bodyPr wrap="none" rtlCol="0">
            <a:spAutoFit/>
          </a:bodyPr>
          <a:lstStyle/>
          <a:p>
            <a:r>
              <a:rPr lang="en-US" sz="3000" dirty="0">
                <a:solidFill>
                  <a:srgbClr val="FFFF00"/>
                </a:solidFill>
                <a:latin typeface="Avenir Book"/>
                <a:cs typeface="Avenir Book"/>
              </a:rPr>
              <a:t>Permafrost</a:t>
            </a:r>
          </a:p>
        </p:txBody>
      </p:sp>
      <p:sp>
        <p:nvSpPr>
          <p:cNvPr id="22" name="TextBox 21"/>
          <p:cNvSpPr txBox="1"/>
          <p:nvPr/>
        </p:nvSpPr>
        <p:spPr>
          <a:xfrm>
            <a:off x="6809874" y="4893245"/>
            <a:ext cx="1935145" cy="553998"/>
          </a:xfrm>
          <a:prstGeom prst="rect">
            <a:avLst/>
          </a:prstGeom>
          <a:noFill/>
        </p:spPr>
        <p:txBody>
          <a:bodyPr wrap="none" rtlCol="0">
            <a:spAutoFit/>
          </a:bodyPr>
          <a:lstStyle/>
          <a:p>
            <a:r>
              <a:rPr lang="en-US" sz="3000" dirty="0">
                <a:solidFill>
                  <a:srgbClr val="FFFF00"/>
                </a:solidFill>
                <a:latin typeface="Avenir Book"/>
                <a:cs typeface="Avenir Book"/>
              </a:rPr>
              <a:t>Saturation</a:t>
            </a:r>
          </a:p>
        </p:txBody>
      </p:sp>
      <p:sp>
        <p:nvSpPr>
          <p:cNvPr id="18" name="Title 1"/>
          <p:cNvSpPr>
            <a:spLocks noGrp="1"/>
          </p:cNvSpPr>
          <p:nvPr>
            <p:ph type="title"/>
          </p:nvPr>
        </p:nvSpPr>
        <p:spPr>
          <a:xfrm>
            <a:off x="381000" y="0"/>
            <a:ext cx="8305800" cy="914400"/>
          </a:xfrm>
        </p:spPr>
        <p:txBody>
          <a:bodyPr>
            <a:normAutofit/>
          </a:bodyPr>
          <a:lstStyle/>
          <a:p>
            <a:r>
              <a:rPr lang="en-US" sz="2800" b="1" cap="all" dirty="0">
                <a:solidFill>
                  <a:schemeClr val="bg1"/>
                </a:solidFill>
                <a:latin typeface="+mn-lt"/>
                <a:cs typeface="Avenir Book"/>
              </a:rPr>
              <a:t>Interpreting Resistivity Values</a:t>
            </a:r>
          </a:p>
        </p:txBody>
      </p:sp>
      <p:sp>
        <p:nvSpPr>
          <p:cNvPr id="23" name="TextBox 22"/>
          <p:cNvSpPr txBox="1"/>
          <p:nvPr/>
        </p:nvSpPr>
        <p:spPr>
          <a:xfrm>
            <a:off x="7300393" y="2191940"/>
            <a:ext cx="1480380" cy="1015663"/>
          </a:xfrm>
          <a:prstGeom prst="rect">
            <a:avLst/>
          </a:prstGeom>
          <a:noFill/>
        </p:spPr>
        <p:txBody>
          <a:bodyPr wrap="none" rtlCol="0">
            <a:spAutoFit/>
          </a:bodyPr>
          <a:lstStyle/>
          <a:p>
            <a:r>
              <a:rPr lang="en-US" sz="3000" dirty="0">
                <a:solidFill>
                  <a:srgbClr val="FFFF00"/>
                </a:solidFill>
                <a:latin typeface="Avenir Book"/>
                <a:cs typeface="Avenir Book"/>
              </a:rPr>
              <a:t>Grain</a:t>
            </a:r>
          </a:p>
          <a:p>
            <a:r>
              <a:rPr lang="en-US" sz="3000" dirty="0">
                <a:solidFill>
                  <a:srgbClr val="FFFF00"/>
                </a:solidFill>
                <a:latin typeface="Avenir Book"/>
                <a:cs typeface="Avenir Book"/>
              </a:rPr>
              <a:t> sorting</a:t>
            </a:r>
          </a:p>
        </p:txBody>
      </p:sp>
      <p:cxnSp>
        <p:nvCxnSpPr>
          <p:cNvPr id="6" name="Straight Arrow Connector 5"/>
          <p:cNvCxnSpPr/>
          <p:nvPr/>
        </p:nvCxnSpPr>
        <p:spPr bwMode="auto">
          <a:xfrm>
            <a:off x="2005219" y="2514600"/>
            <a:ext cx="0" cy="0"/>
          </a:xfrm>
          <a:prstGeom prst="straightConnector1">
            <a:avLst/>
          </a:prstGeom>
          <a:solidFill>
            <a:schemeClr val="accent1"/>
          </a:solidFill>
          <a:ln w="127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p:cNvCxnSpPr>
            <a:stCxn id="2" idx="3"/>
          </p:cNvCxnSpPr>
          <p:nvPr/>
        </p:nvCxnSpPr>
        <p:spPr bwMode="auto">
          <a:xfrm>
            <a:off x="2005219" y="1943938"/>
            <a:ext cx="585581" cy="471592"/>
          </a:xfrm>
          <a:prstGeom prst="straightConnector1">
            <a:avLst/>
          </a:prstGeom>
          <a:ln>
            <a:solidFill>
              <a:srgbClr val="FFC000"/>
            </a:solidFill>
            <a:headEnd type="none" w="med" len="med"/>
            <a:tailEnd type="arrow"/>
          </a:ln>
          <a:extLst/>
        </p:spPr>
        <p:style>
          <a:lnRef idx="2">
            <a:schemeClr val="accent3"/>
          </a:lnRef>
          <a:fillRef idx="0">
            <a:schemeClr val="accent3"/>
          </a:fillRef>
          <a:effectRef idx="1">
            <a:schemeClr val="accent3"/>
          </a:effectRef>
          <a:fontRef idx="minor">
            <a:schemeClr val="tx1"/>
          </a:fontRef>
        </p:style>
      </p:cxnSp>
      <p:cxnSp>
        <p:nvCxnSpPr>
          <p:cNvPr id="24" name="Straight Arrow Connector 23"/>
          <p:cNvCxnSpPr/>
          <p:nvPr/>
        </p:nvCxnSpPr>
        <p:spPr bwMode="auto">
          <a:xfrm>
            <a:off x="3955205" y="1405485"/>
            <a:ext cx="86652" cy="575715"/>
          </a:xfrm>
          <a:prstGeom prst="straightConnector1">
            <a:avLst/>
          </a:prstGeom>
          <a:ln>
            <a:solidFill>
              <a:srgbClr val="FFC000"/>
            </a:solidFill>
            <a:headEnd type="none" w="med" len="med"/>
            <a:tailEnd type="arrow"/>
          </a:ln>
          <a:extLst/>
        </p:spPr>
        <p:style>
          <a:lnRef idx="2">
            <a:schemeClr val="accent3"/>
          </a:lnRef>
          <a:fillRef idx="0">
            <a:schemeClr val="accent3"/>
          </a:fillRef>
          <a:effectRef idx="1">
            <a:schemeClr val="accent3"/>
          </a:effectRef>
          <a:fontRef idx="minor">
            <a:schemeClr val="tx1"/>
          </a:fontRef>
        </p:style>
      </p:cxnSp>
      <p:cxnSp>
        <p:nvCxnSpPr>
          <p:cNvPr id="25" name="Straight Arrow Connector 24"/>
          <p:cNvCxnSpPr/>
          <p:nvPr/>
        </p:nvCxnSpPr>
        <p:spPr bwMode="auto">
          <a:xfrm flipH="1">
            <a:off x="6574874" y="2674203"/>
            <a:ext cx="808530" cy="449997"/>
          </a:xfrm>
          <a:prstGeom prst="straightConnector1">
            <a:avLst/>
          </a:prstGeom>
          <a:ln>
            <a:solidFill>
              <a:srgbClr val="FFC000"/>
            </a:solidFill>
            <a:headEnd type="none" w="med" len="med"/>
            <a:tailEnd type="arrow"/>
          </a:ln>
          <a:extLst/>
        </p:spPr>
        <p:style>
          <a:lnRef idx="2">
            <a:schemeClr val="accent3"/>
          </a:lnRef>
          <a:fillRef idx="0">
            <a:schemeClr val="accent3"/>
          </a:fillRef>
          <a:effectRef idx="1">
            <a:schemeClr val="accent3"/>
          </a:effectRef>
          <a:fontRef idx="minor">
            <a:schemeClr val="tx1"/>
          </a:fontRef>
        </p:style>
      </p:cxnSp>
      <p:cxnSp>
        <p:nvCxnSpPr>
          <p:cNvPr id="26" name="Straight Arrow Connector 25"/>
          <p:cNvCxnSpPr/>
          <p:nvPr/>
        </p:nvCxnSpPr>
        <p:spPr bwMode="auto">
          <a:xfrm flipV="1">
            <a:off x="1626610" y="4772799"/>
            <a:ext cx="990600" cy="838200"/>
          </a:xfrm>
          <a:prstGeom prst="straightConnector1">
            <a:avLst/>
          </a:prstGeom>
          <a:ln>
            <a:solidFill>
              <a:srgbClr val="FFC000"/>
            </a:solidFill>
            <a:headEnd type="none" w="med" len="med"/>
            <a:tailEnd type="arrow"/>
          </a:ln>
          <a:extLst/>
        </p:spPr>
        <p:style>
          <a:lnRef idx="2">
            <a:schemeClr val="accent3"/>
          </a:lnRef>
          <a:fillRef idx="0">
            <a:schemeClr val="accent3"/>
          </a:fillRef>
          <a:effectRef idx="1">
            <a:schemeClr val="accent3"/>
          </a:effectRef>
          <a:fontRef idx="minor">
            <a:schemeClr val="tx1"/>
          </a:fontRef>
        </p:style>
      </p:cxnSp>
      <p:cxnSp>
        <p:nvCxnSpPr>
          <p:cNvPr id="27" name="Straight Arrow Connector 26"/>
          <p:cNvCxnSpPr>
            <a:stCxn id="20" idx="0"/>
          </p:cNvCxnSpPr>
          <p:nvPr/>
        </p:nvCxnSpPr>
        <p:spPr bwMode="auto">
          <a:xfrm flipH="1" flipV="1">
            <a:off x="4876800" y="5432672"/>
            <a:ext cx="482492" cy="609600"/>
          </a:xfrm>
          <a:prstGeom prst="straightConnector1">
            <a:avLst/>
          </a:prstGeom>
          <a:ln>
            <a:solidFill>
              <a:srgbClr val="FFC000"/>
            </a:solidFill>
            <a:headEnd type="none" w="med" len="med"/>
            <a:tailEnd type="arrow"/>
          </a:ln>
          <a:extLst/>
        </p:spPr>
        <p:style>
          <a:lnRef idx="2">
            <a:schemeClr val="accent3"/>
          </a:lnRef>
          <a:fillRef idx="0">
            <a:schemeClr val="accent3"/>
          </a:fillRef>
          <a:effectRef idx="1">
            <a:schemeClr val="accent3"/>
          </a:effectRef>
          <a:fontRef idx="minor">
            <a:schemeClr val="tx1"/>
          </a:fontRef>
        </p:style>
      </p:cxnSp>
      <p:cxnSp>
        <p:nvCxnSpPr>
          <p:cNvPr id="31" name="Straight Arrow Connector 30"/>
          <p:cNvCxnSpPr/>
          <p:nvPr/>
        </p:nvCxnSpPr>
        <p:spPr bwMode="auto">
          <a:xfrm flipH="1" flipV="1">
            <a:off x="6777801" y="4495800"/>
            <a:ext cx="842199" cy="419100"/>
          </a:xfrm>
          <a:prstGeom prst="straightConnector1">
            <a:avLst/>
          </a:prstGeom>
          <a:ln>
            <a:solidFill>
              <a:srgbClr val="FFC000"/>
            </a:solidFill>
            <a:headEnd type="none" w="med" len="med"/>
            <a:tailEnd type="arrow"/>
          </a:ln>
          <a:extLst/>
        </p:spPr>
        <p:style>
          <a:lnRef idx="2">
            <a:schemeClr val="accent3"/>
          </a:lnRef>
          <a:fillRef idx="0">
            <a:schemeClr val="accent3"/>
          </a:fillRef>
          <a:effectRef idx="1">
            <a:schemeClr val="accent3"/>
          </a:effectRef>
          <a:fontRef idx="minor">
            <a:schemeClr val="tx1"/>
          </a:fontRef>
        </p:style>
      </p:cxnSp>
      <p:sp>
        <p:nvSpPr>
          <p:cNvPr id="10" name="TextBox 9"/>
          <p:cNvSpPr txBox="1"/>
          <p:nvPr/>
        </p:nvSpPr>
        <p:spPr>
          <a:xfrm>
            <a:off x="2578000" y="2217003"/>
            <a:ext cx="470000" cy="830997"/>
          </a:xfrm>
          <a:prstGeom prst="rect">
            <a:avLst/>
          </a:prstGeom>
          <a:noFill/>
        </p:spPr>
        <p:txBody>
          <a:bodyPr wrap="none" rtlCol="0">
            <a:spAutoFit/>
          </a:bodyPr>
          <a:lstStyle/>
          <a:p>
            <a:r>
              <a:rPr lang="en-US" sz="4800" dirty="0">
                <a:solidFill>
                  <a:srgbClr val="FF0000"/>
                </a:solidFill>
              </a:rPr>
              <a:t>?</a:t>
            </a:r>
          </a:p>
        </p:txBody>
      </p:sp>
      <p:sp>
        <p:nvSpPr>
          <p:cNvPr id="28" name="TextBox 27"/>
          <p:cNvSpPr txBox="1"/>
          <p:nvPr/>
        </p:nvSpPr>
        <p:spPr>
          <a:xfrm>
            <a:off x="2557097" y="4274403"/>
            <a:ext cx="470000" cy="830997"/>
          </a:xfrm>
          <a:prstGeom prst="rect">
            <a:avLst/>
          </a:prstGeom>
          <a:noFill/>
        </p:spPr>
        <p:txBody>
          <a:bodyPr wrap="none" rtlCol="0">
            <a:spAutoFit/>
          </a:bodyPr>
          <a:lstStyle/>
          <a:p>
            <a:r>
              <a:rPr lang="en-US" sz="4800" dirty="0">
                <a:solidFill>
                  <a:srgbClr val="FF0000"/>
                </a:solidFill>
              </a:rPr>
              <a:t>?</a:t>
            </a:r>
          </a:p>
        </p:txBody>
      </p:sp>
      <p:sp>
        <p:nvSpPr>
          <p:cNvPr id="29" name="TextBox 28"/>
          <p:cNvSpPr txBox="1"/>
          <p:nvPr/>
        </p:nvSpPr>
        <p:spPr>
          <a:xfrm>
            <a:off x="6339874" y="4062248"/>
            <a:ext cx="470000" cy="830997"/>
          </a:xfrm>
          <a:prstGeom prst="rect">
            <a:avLst/>
          </a:prstGeom>
          <a:noFill/>
        </p:spPr>
        <p:txBody>
          <a:bodyPr wrap="none" rtlCol="0">
            <a:spAutoFit/>
          </a:bodyPr>
          <a:lstStyle/>
          <a:p>
            <a:r>
              <a:rPr lang="en-US" sz="4800" dirty="0">
                <a:solidFill>
                  <a:srgbClr val="FF0000"/>
                </a:solidFill>
              </a:rPr>
              <a:t>?</a:t>
            </a:r>
          </a:p>
        </p:txBody>
      </p:sp>
      <p:sp>
        <p:nvSpPr>
          <p:cNvPr id="30" name="TextBox 29"/>
          <p:cNvSpPr txBox="1"/>
          <p:nvPr/>
        </p:nvSpPr>
        <p:spPr>
          <a:xfrm>
            <a:off x="6172200" y="2826603"/>
            <a:ext cx="470000" cy="830997"/>
          </a:xfrm>
          <a:prstGeom prst="rect">
            <a:avLst/>
          </a:prstGeom>
          <a:noFill/>
        </p:spPr>
        <p:txBody>
          <a:bodyPr wrap="none" rtlCol="0">
            <a:spAutoFit/>
          </a:bodyPr>
          <a:lstStyle/>
          <a:p>
            <a:r>
              <a:rPr lang="en-US" sz="4800" dirty="0">
                <a:solidFill>
                  <a:srgbClr val="FF0000"/>
                </a:solidFill>
              </a:rPr>
              <a:t>?</a:t>
            </a:r>
          </a:p>
        </p:txBody>
      </p:sp>
      <p:sp>
        <p:nvSpPr>
          <p:cNvPr id="32" name="TextBox 31"/>
          <p:cNvSpPr txBox="1"/>
          <p:nvPr/>
        </p:nvSpPr>
        <p:spPr>
          <a:xfrm>
            <a:off x="4483000" y="4800600"/>
            <a:ext cx="470000" cy="830997"/>
          </a:xfrm>
          <a:prstGeom prst="rect">
            <a:avLst/>
          </a:prstGeom>
          <a:noFill/>
        </p:spPr>
        <p:txBody>
          <a:bodyPr wrap="none" rtlCol="0">
            <a:spAutoFit/>
          </a:bodyPr>
          <a:lstStyle/>
          <a:p>
            <a:r>
              <a:rPr lang="en-US" sz="4800" dirty="0">
                <a:solidFill>
                  <a:srgbClr val="FF0000"/>
                </a:solidFill>
              </a:rPr>
              <a:t>?</a:t>
            </a:r>
          </a:p>
        </p:txBody>
      </p:sp>
      <p:sp>
        <p:nvSpPr>
          <p:cNvPr id="33" name="TextBox 32"/>
          <p:cNvSpPr txBox="1"/>
          <p:nvPr/>
        </p:nvSpPr>
        <p:spPr>
          <a:xfrm>
            <a:off x="3886200" y="1836003"/>
            <a:ext cx="470000" cy="830997"/>
          </a:xfrm>
          <a:prstGeom prst="rect">
            <a:avLst/>
          </a:prstGeom>
          <a:noFill/>
        </p:spPr>
        <p:txBody>
          <a:bodyPr wrap="none" rtlCol="0">
            <a:spAutoFit/>
          </a:bodyPr>
          <a:lstStyle/>
          <a:p>
            <a:r>
              <a:rPr lang="en-US" sz="4800" dirty="0">
                <a:solidFill>
                  <a:srgbClr val="FF0000"/>
                </a:solidFill>
              </a:rPr>
              <a:t>?</a:t>
            </a:r>
          </a:p>
        </p:txBody>
      </p:sp>
      <p:sp>
        <p:nvSpPr>
          <p:cNvPr id="14" name="TextBox 13"/>
          <p:cNvSpPr txBox="1"/>
          <p:nvPr/>
        </p:nvSpPr>
        <p:spPr>
          <a:xfrm>
            <a:off x="4969571" y="1115199"/>
            <a:ext cx="590226" cy="369332"/>
          </a:xfrm>
          <a:prstGeom prst="rect">
            <a:avLst/>
          </a:prstGeom>
          <a:noFill/>
        </p:spPr>
        <p:txBody>
          <a:bodyPr wrap="none" rtlCol="0">
            <a:spAutoFit/>
          </a:bodyPr>
          <a:lstStyle/>
          <a:p>
            <a:r>
              <a:rPr lang="en-US" dirty="0">
                <a:solidFill>
                  <a:prstClr val="black"/>
                </a:solidFill>
              </a:rPr>
              <a:t>high</a:t>
            </a:r>
          </a:p>
        </p:txBody>
      </p:sp>
      <p:sp>
        <p:nvSpPr>
          <p:cNvPr id="34" name="TextBox 33"/>
          <p:cNvSpPr txBox="1"/>
          <p:nvPr/>
        </p:nvSpPr>
        <p:spPr>
          <a:xfrm>
            <a:off x="6781800" y="1115199"/>
            <a:ext cx="523605" cy="369332"/>
          </a:xfrm>
          <a:prstGeom prst="rect">
            <a:avLst/>
          </a:prstGeom>
          <a:noFill/>
        </p:spPr>
        <p:txBody>
          <a:bodyPr wrap="none" rtlCol="0">
            <a:spAutoFit/>
          </a:bodyPr>
          <a:lstStyle/>
          <a:p>
            <a:r>
              <a:rPr lang="en-US" dirty="0">
                <a:solidFill>
                  <a:prstClr val="black"/>
                </a:solidFill>
              </a:rPr>
              <a:t>low</a:t>
            </a:r>
          </a:p>
        </p:txBody>
      </p:sp>
    </p:spTree>
    <p:extLst>
      <p:ext uri="{BB962C8B-B14F-4D97-AF65-F5344CB8AC3E}">
        <p14:creationId xmlns:p14="http://schemas.microsoft.com/office/powerpoint/2010/main" val="2827069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5876"/>
            <a:ext cx="8229600" cy="715962"/>
          </a:xfrm>
        </p:spPr>
        <p:txBody>
          <a:bodyPr>
            <a:normAutofit/>
          </a:bodyPr>
          <a:lstStyle/>
          <a:p>
            <a:r>
              <a:rPr lang="en-US" sz="2800" b="1" cap="all" dirty="0">
                <a:solidFill>
                  <a:schemeClr val="bg1"/>
                </a:solidFill>
                <a:latin typeface="+mn-lt"/>
              </a:rPr>
              <a:t>Status of Project</a:t>
            </a:r>
          </a:p>
        </p:txBody>
      </p:sp>
      <p:sp>
        <p:nvSpPr>
          <p:cNvPr id="3" name="Content Placeholder 2"/>
          <p:cNvSpPr>
            <a:spLocks noGrp="1"/>
          </p:cNvSpPr>
          <p:nvPr>
            <p:ph idx="1"/>
          </p:nvPr>
        </p:nvSpPr>
        <p:spPr>
          <a:xfrm>
            <a:off x="485774" y="922313"/>
            <a:ext cx="8353425" cy="2278087"/>
          </a:xfrm>
        </p:spPr>
        <p:txBody>
          <a:bodyPr>
            <a:normAutofit/>
          </a:bodyPr>
          <a:lstStyle/>
          <a:p>
            <a:r>
              <a:rPr lang="en-US" sz="2400" dirty="0">
                <a:solidFill>
                  <a:schemeClr val="bg1"/>
                </a:solidFill>
              </a:rPr>
              <a:t>All 1145 karst features in EAA database have been annotated on individual resistivity-depth sections.</a:t>
            </a:r>
          </a:p>
          <a:p>
            <a:r>
              <a:rPr lang="en-US" sz="2400" dirty="0">
                <a:solidFill>
                  <a:schemeClr val="bg1"/>
                </a:solidFill>
              </a:rPr>
              <a:t>Analyze clusters of karst features with respect to mapped geology and faults.</a:t>
            </a:r>
          </a:p>
          <a:p>
            <a:r>
              <a:rPr lang="en-US" sz="2400" dirty="0">
                <a:solidFill>
                  <a:schemeClr val="bg1"/>
                </a:solidFill>
              </a:rPr>
              <a:t>Correlate karst occurrence with resistivity zones and variations.</a:t>
            </a:r>
          </a:p>
          <a:p>
            <a:endParaRPr lang="en-US" sz="2400" dirty="0">
              <a:solidFill>
                <a:schemeClr val="bg1"/>
              </a:solidFill>
            </a:endParaRPr>
          </a:p>
        </p:txBody>
      </p:sp>
      <p:pic>
        <p:nvPicPr>
          <p:cNvPr id="5" name="Picture 4" descr="EAA_LOGO_Black.jpg"/>
          <p:cNvPicPr>
            <a:picLocks noChangeAspect="1"/>
          </p:cNvPicPr>
          <p:nvPr/>
        </p:nvPicPr>
        <p:blipFill>
          <a:blip r:embed="rId2"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6" name="Picture 2" descr="http://www.uwyo.edu/polarbear/USGS%20logo.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pic>
        <p:nvPicPr>
          <p:cNvPr id="7" name="Picture 2" descr="Bullis_Karst_Geophysics2.ti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3200400"/>
            <a:ext cx="4648200" cy="3411367"/>
          </a:xfrm>
          <a:prstGeom prst="rect">
            <a:avLst/>
          </a:prstGeom>
          <a:noFill/>
          <a:ln w="9525">
            <a:noFill/>
            <a:miter lim="800000"/>
            <a:headEnd/>
            <a:tailEnd/>
          </a:ln>
        </p:spPr>
      </p:pic>
    </p:spTree>
    <p:extLst>
      <p:ext uri="{BB962C8B-B14F-4D97-AF65-F5344CB8AC3E}">
        <p14:creationId xmlns:p14="http://schemas.microsoft.com/office/powerpoint/2010/main" val="2442492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5962"/>
          </a:xfrm>
        </p:spPr>
        <p:txBody>
          <a:bodyPr>
            <a:normAutofit/>
          </a:bodyPr>
          <a:lstStyle/>
          <a:p>
            <a:r>
              <a:rPr lang="en-US" sz="2800" b="1" cap="all" dirty="0">
                <a:solidFill>
                  <a:schemeClr val="bg1"/>
                </a:solidFill>
              </a:rPr>
              <a:t>Camp </a:t>
            </a:r>
            <a:r>
              <a:rPr lang="en-US" sz="2800" b="1" cap="all" dirty="0" err="1">
                <a:solidFill>
                  <a:schemeClr val="bg1"/>
                </a:solidFill>
              </a:rPr>
              <a:t>Bullis</a:t>
            </a:r>
            <a:r>
              <a:rPr lang="en-US" sz="2800" b="1" cap="all" dirty="0">
                <a:solidFill>
                  <a:schemeClr val="bg1"/>
                </a:solidFill>
              </a:rPr>
              <a:t> Karst Feature Database</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21225" y="1219200"/>
            <a:ext cx="4701549" cy="5432902"/>
          </a:xfrm>
        </p:spPr>
      </p:pic>
      <p:sp>
        <p:nvSpPr>
          <p:cNvPr id="3" name="TextBox 2"/>
          <p:cNvSpPr txBox="1"/>
          <p:nvPr/>
        </p:nvSpPr>
        <p:spPr>
          <a:xfrm>
            <a:off x="3858502" y="849868"/>
            <a:ext cx="1426994" cy="369332"/>
          </a:xfrm>
          <a:prstGeom prst="rect">
            <a:avLst/>
          </a:prstGeom>
          <a:noFill/>
        </p:spPr>
        <p:txBody>
          <a:bodyPr wrap="none" rtlCol="0">
            <a:spAutoFit/>
          </a:bodyPr>
          <a:lstStyle/>
          <a:p>
            <a:r>
              <a:rPr lang="en-US" dirty="0">
                <a:solidFill>
                  <a:schemeClr val="bg1"/>
                </a:solidFill>
              </a:rPr>
              <a:t>Gridded Map</a:t>
            </a:r>
          </a:p>
        </p:txBody>
      </p:sp>
    </p:spTree>
    <p:extLst>
      <p:ext uri="{BB962C8B-B14F-4D97-AF65-F5344CB8AC3E}">
        <p14:creationId xmlns:p14="http://schemas.microsoft.com/office/powerpoint/2010/main" val="427731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6482" y="152400"/>
            <a:ext cx="8229600" cy="1143000"/>
          </a:xfrm>
        </p:spPr>
        <p:txBody>
          <a:bodyPr>
            <a:normAutofit/>
          </a:bodyPr>
          <a:lstStyle/>
          <a:p>
            <a:r>
              <a:rPr lang="en-US" sz="2800" b="1" cap="all" dirty="0">
                <a:solidFill>
                  <a:schemeClr val="bg1"/>
                </a:solidFill>
                <a:latin typeface="+mn-lt"/>
              </a:rPr>
              <a:t>Karst Features within 50 m of Flightlines</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04800" y="1066800"/>
            <a:ext cx="5949209" cy="5410200"/>
          </a:xfrm>
        </p:spPr>
      </p:pic>
      <p:sp>
        <p:nvSpPr>
          <p:cNvPr id="6" name="Rectangle 5"/>
          <p:cNvSpPr/>
          <p:nvPr/>
        </p:nvSpPr>
        <p:spPr>
          <a:xfrm>
            <a:off x="2908432" y="4419600"/>
            <a:ext cx="1358768" cy="838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15365" y="3523014"/>
            <a:ext cx="3923835" cy="2420586"/>
          </a:xfrm>
          <a:prstGeom prst="rect">
            <a:avLst/>
          </a:prstGeom>
          <a:ln w="28575">
            <a:solidFill>
              <a:schemeClr val="accent1"/>
            </a:solidFill>
          </a:ln>
        </p:spPr>
      </p:pic>
      <p:cxnSp>
        <p:nvCxnSpPr>
          <p:cNvPr id="9" name="Straight Connector 8"/>
          <p:cNvCxnSpPr/>
          <p:nvPr/>
        </p:nvCxnSpPr>
        <p:spPr>
          <a:xfrm flipV="1">
            <a:off x="4267200" y="3523014"/>
            <a:ext cx="648165" cy="89658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267200" y="5257800"/>
            <a:ext cx="648165" cy="6858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781800" y="1676400"/>
            <a:ext cx="2209800" cy="923330"/>
          </a:xfrm>
          <a:prstGeom prst="rect">
            <a:avLst/>
          </a:prstGeom>
          <a:noFill/>
          <a:ln>
            <a:solidFill>
              <a:schemeClr val="accent1"/>
            </a:solidFill>
          </a:ln>
        </p:spPr>
        <p:txBody>
          <a:bodyPr wrap="square" rtlCol="0">
            <a:spAutoFit/>
          </a:bodyPr>
          <a:lstStyle/>
          <a:p>
            <a:r>
              <a:rPr lang="en-US" dirty="0">
                <a:solidFill>
                  <a:schemeClr val="bg1"/>
                </a:solidFill>
              </a:rPr>
              <a:t>Databases also compiled for 10 m and 20 m distances.</a:t>
            </a:r>
          </a:p>
        </p:txBody>
      </p:sp>
      <p:sp>
        <p:nvSpPr>
          <p:cNvPr id="8" name="Oval 7"/>
          <p:cNvSpPr/>
          <p:nvPr/>
        </p:nvSpPr>
        <p:spPr>
          <a:xfrm>
            <a:off x="1524000" y="5257800"/>
            <a:ext cx="2286000" cy="8382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6705600" y="2895600"/>
            <a:ext cx="2209800" cy="369332"/>
          </a:xfrm>
          <a:prstGeom prst="rect">
            <a:avLst/>
          </a:prstGeom>
          <a:noFill/>
        </p:spPr>
        <p:txBody>
          <a:bodyPr wrap="square" rtlCol="0">
            <a:spAutoFit/>
          </a:bodyPr>
          <a:lstStyle/>
          <a:p>
            <a:r>
              <a:rPr lang="en-US" dirty="0">
                <a:solidFill>
                  <a:schemeClr val="bg1"/>
                </a:solidFill>
              </a:rPr>
              <a:t>Mapped karst feature</a:t>
            </a:r>
          </a:p>
        </p:txBody>
      </p:sp>
      <p:sp>
        <p:nvSpPr>
          <p:cNvPr id="14" name="Oval 13"/>
          <p:cNvSpPr/>
          <p:nvPr/>
        </p:nvSpPr>
        <p:spPr>
          <a:xfrm>
            <a:off x="6477000" y="2971800"/>
            <a:ext cx="228600" cy="228600"/>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3429001" y="6107394"/>
            <a:ext cx="2743200" cy="646331"/>
          </a:xfrm>
          <a:prstGeom prst="rect">
            <a:avLst/>
          </a:prstGeom>
          <a:solidFill>
            <a:schemeClr val="bg1">
              <a:lumMod val="95000"/>
            </a:schemeClr>
          </a:solidFill>
        </p:spPr>
        <p:txBody>
          <a:bodyPr wrap="square" rtlCol="0">
            <a:spAutoFit/>
          </a:bodyPr>
          <a:lstStyle/>
          <a:p>
            <a:r>
              <a:rPr lang="en-US" dirty="0">
                <a:solidFill>
                  <a:prstClr val="black"/>
                </a:solidFill>
              </a:rPr>
              <a:t>No karst mapping done south of Camp </a:t>
            </a:r>
            <a:r>
              <a:rPr lang="en-US" dirty="0" err="1">
                <a:solidFill>
                  <a:prstClr val="black"/>
                </a:solidFill>
              </a:rPr>
              <a:t>Bullis</a:t>
            </a:r>
            <a:endParaRPr lang="en-US" dirty="0">
              <a:solidFill>
                <a:prstClr val="black"/>
              </a:solidFill>
            </a:endParaRPr>
          </a:p>
        </p:txBody>
      </p:sp>
      <p:cxnSp>
        <p:nvCxnSpPr>
          <p:cNvPr id="17" name="Straight Arrow Connector 16"/>
          <p:cNvCxnSpPr/>
          <p:nvPr/>
        </p:nvCxnSpPr>
        <p:spPr>
          <a:xfrm flipH="1" flipV="1">
            <a:off x="3048001" y="6083181"/>
            <a:ext cx="381000" cy="304800"/>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772400" y="5943600"/>
            <a:ext cx="1066800" cy="369332"/>
          </a:xfrm>
          <a:prstGeom prst="rect">
            <a:avLst/>
          </a:prstGeom>
          <a:noFill/>
        </p:spPr>
        <p:txBody>
          <a:bodyPr wrap="square" rtlCol="0">
            <a:spAutoFit/>
          </a:bodyPr>
          <a:lstStyle/>
          <a:p>
            <a:r>
              <a:rPr lang="en-US" dirty="0">
                <a:solidFill>
                  <a:schemeClr val="bg1"/>
                </a:solidFill>
              </a:rPr>
              <a:t>Close-up</a:t>
            </a:r>
          </a:p>
        </p:txBody>
      </p:sp>
      <p:pic>
        <p:nvPicPr>
          <p:cNvPr id="16" name="Picture 15" descr="EAA_LOGO_Black.jpg"/>
          <p:cNvPicPr>
            <a:picLocks noChangeAspect="1"/>
          </p:cNvPicPr>
          <p:nvPr/>
        </p:nvPicPr>
        <p:blipFill>
          <a:blip r:embed="rId4"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20" name="Picture 2" descr="http://www.uwyo.edu/polarbear/USGS%20log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31019925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2800" dirty="0">
                <a:solidFill>
                  <a:schemeClr val="bg1"/>
                </a:solidFill>
                <a:effectLst/>
                <a:latin typeface="Arial" pitchFamily="34" charset="0"/>
                <a:ea typeface="Calibri"/>
                <a:cs typeface="Arial" pitchFamily="34" charset="0"/>
              </a:rPr>
              <a:t>Apparent resistivity at 115 kHz</a:t>
            </a:r>
            <a:endParaRPr lang="en-US" sz="2800" dirty="0">
              <a:solidFill>
                <a:schemeClr val="bg1"/>
              </a:solidFill>
              <a:latin typeface="Arial" pitchFamily="34" charset="0"/>
              <a:cs typeface="Arial"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2234184" y="2105644"/>
            <a:ext cx="4675632" cy="3773424"/>
          </a:xfrm>
        </p:spPr>
      </p:pic>
      <p:sp>
        <p:nvSpPr>
          <p:cNvPr id="5" name="TextBox 4"/>
          <p:cNvSpPr txBox="1"/>
          <p:nvPr/>
        </p:nvSpPr>
        <p:spPr>
          <a:xfrm>
            <a:off x="1219200" y="5955268"/>
            <a:ext cx="7173759" cy="369332"/>
          </a:xfrm>
          <a:prstGeom prst="rect">
            <a:avLst/>
          </a:prstGeom>
          <a:noFill/>
        </p:spPr>
        <p:txBody>
          <a:bodyPr wrap="none" rtlCol="0">
            <a:spAutoFit/>
          </a:bodyPr>
          <a:lstStyle/>
          <a:p>
            <a:r>
              <a:rPr lang="en-US" dirty="0">
                <a:solidFill>
                  <a:schemeClr val="bg1"/>
                </a:solidFill>
                <a:latin typeface="Arial" pitchFamily="34" charset="0"/>
                <a:cs typeface="Arial" pitchFamily="34" charset="0"/>
              </a:rPr>
              <a:t>Mapped geologic features (contacts, faults) are shown as black lines</a:t>
            </a:r>
          </a:p>
        </p:txBody>
      </p:sp>
      <p:sp>
        <p:nvSpPr>
          <p:cNvPr id="6" name="TextBox 5"/>
          <p:cNvSpPr txBox="1"/>
          <p:nvPr/>
        </p:nvSpPr>
        <p:spPr>
          <a:xfrm>
            <a:off x="838200" y="1219200"/>
            <a:ext cx="7848600" cy="646331"/>
          </a:xfrm>
          <a:prstGeom prst="rect">
            <a:avLst/>
          </a:prstGeom>
          <a:noFill/>
        </p:spPr>
        <p:txBody>
          <a:bodyPr wrap="square" rtlCol="0">
            <a:spAutoFit/>
          </a:bodyPr>
          <a:lstStyle/>
          <a:p>
            <a:r>
              <a:rPr lang="en-US" dirty="0">
                <a:solidFill>
                  <a:schemeClr val="bg1"/>
                </a:solidFill>
                <a:latin typeface="Arial" pitchFamily="34" charset="0"/>
                <a:cs typeface="Arial" pitchFamily="34" charset="0"/>
              </a:rPr>
              <a:t>This, the highest of the 6 HEM frequencies, senses shallow variations in earth electrical resistivity.</a:t>
            </a:r>
          </a:p>
        </p:txBody>
      </p:sp>
      <p:pic>
        <p:nvPicPr>
          <p:cNvPr id="7" name="Picture 6" descr="EAA_LOGO_Black.jpg"/>
          <p:cNvPicPr>
            <a:picLocks noChangeAspect="1"/>
          </p:cNvPicPr>
          <p:nvPr/>
        </p:nvPicPr>
        <p:blipFill>
          <a:blip r:embed="rId3"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8" name="Picture 2" descr="http://www.uwyo.edu/polarbear/USGS%20logo.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638538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2800" b="1" cap="all" dirty="0">
                <a:solidFill>
                  <a:schemeClr val="bg1"/>
                </a:solidFill>
                <a:latin typeface="+mn-lt"/>
                <a:cs typeface="Arial" pitchFamily="34" charset="0"/>
              </a:rPr>
              <a:t>Resistivity-depth Inversions</a:t>
            </a:r>
          </a:p>
        </p:txBody>
      </p:sp>
      <p:pic>
        <p:nvPicPr>
          <p:cNvPr id="4" name="Content Placeholder 3"/>
          <p:cNvPicPr>
            <a:picLocks noGrp="1"/>
          </p:cNvPicPr>
          <p:nvPr>
            <p:ph idx="1"/>
          </p:nvPr>
        </p:nvPicPr>
        <p:blipFill>
          <a:blip r:embed="rId2" cstate="screen">
            <a:extLst>
              <a:ext uri="{28A0092B-C50C-407E-A947-70E740481C1C}">
                <a14:useLocalDpi xmlns:a14="http://schemas.microsoft.com/office/drawing/2010/main"/>
              </a:ext>
            </a:extLst>
          </a:blip>
          <a:stretch>
            <a:fillRect/>
          </a:stretch>
        </p:blipFill>
        <p:spPr>
          <a:xfrm>
            <a:off x="3116551" y="2034995"/>
            <a:ext cx="5123731" cy="4525963"/>
          </a:xfrm>
          <a:prstGeom prst="rect">
            <a:avLst/>
          </a:prstGeom>
        </p:spPr>
      </p:pic>
      <p:sp>
        <p:nvSpPr>
          <p:cNvPr id="5" name="TextBox 4"/>
          <p:cNvSpPr txBox="1"/>
          <p:nvPr/>
        </p:nvSpPr>
        <p:spPr>
          <a:xfrm>
            <a:off x="457200" y="990600"/>
            <a:ext cx="8153400" cy="923330"/>
          </a:xfrm>
          <a:prstGeom prst="rect">
            <a:avLst/>
          </a:prstGeom>
          <a:noFill/>
        </p:spPr>
        <p:txBody>
          <a:bodyPr wrap="square" rtlCol="0">
            <a:spAutoFit/>
          </a:bodyPr>
          <a:lstStyle/>
          <a:p>
            <a:r>
              <a:rPr lang="en-US" dirty="0">
                <a:solidFill>
                  <a:schemeClr val="bg1"/>
                </a:solidFill>
                <a:latin typeface="Arial" pitchFamily="34" charset="0"/>
                <a:cs typeface="Arial" pitchFamily="34" charset="0"/>
              </a:rPr>
              <a:t>Both classical smooth multi-layer inversion (using EM1DFM) and novel Markov-chain Monte-Carlo (MCMC) probabilistic methods were employed to compute resistivity-depth profiles</a:t>
            </a:r>
          </a:p>
        </p:txBody>
      </p:sp>
      <p:sp>
        <p:nvSpPr>
          <p:cNvPr id="6" name="TextBox 5"/>
          <p:cNvSpPr txBox="1"/>
          <p:nvPr/>
        </p:nvSpPr>
        <p:spPr>
          <a:xfrm>
            <a:off x="1828800" y="2362200"/>
            <a:ext cx="1056700" cy="369332"/>
          </a:xfrm>
          <a:prstGeom prst="rect">
            <a:avLst/>
          </a:prstGeom>
          <a:noFill/>
        </p:spPr>
        <p:txBody>
          <a:bodyPr wrap="none" rtlCol="0">
            <a:spAutoFit/>
          </a:bodyPr>
          <a:lstStyle/>
          <a:p>
            <a:r>
              <a:rPr lang="en-US" dirty="0">
                <a:solidFill>
                  <a:schemeClr val="bg1"/>
                </a:solidFill>
              </a:rPr>
              <a:t>EM1DFM</a:t>
            </a:r>
          </a:p>
        </p:txBody>
      </p:sp>
      <p:sp>
        <p:nvSpPr>
          <p:cNvPr id="7" name="TextBox 6"/>
          <p:cNvSpPr txBox="1"/>
          <p:nvPr/>
        </p:nvSpPr>
        <p:spPr>
          <a:xfrm>
            <a:off x="1828800" y="3276600"/>
            <a:ext cx="1143000" cy="369332"/>
          </a:xfrm>
          <a:prstGeom prst="rect">
            <a:avLst/>
          </a:prstGeom>
          <a:noFill/>
        </p:spPr>
        <p:txBody>
          <a:bodyPr wrap="square" rtlCol="0">
            <a:spAutoFit/>
          </a:bodyPr>
          <a:lstStyle/>
          <a:p>
            <a:r>
              <a:rPr lang="en-US" dirty="0">
                <a:solidFill>
                  <a:schemeClr val="bg1"/>
                </a:solidFill>
              </a:rPr>
              <a:t>MCMC</a:t>
            </a:r>
          </a:p>
        </p:txBody>
      </p:sp>
      <p:sp>
        <p:nvSpPr>
          <p:cNvPr id="9" name="TextBox 8"/>
          <p:cNvSpPr txBox="1"/>
          <p:nvPr/>
        </p:nvSpPr>
        <p:spPr>
          <a:xfrm>
            <a:off x="1828800" y="4953000"/>
            <a:ext cx="1143000" cy="369332"/>
          </a:xfrm>
          <a:prstGeom prst="rect">
            <a:avLst/>
          </a:prstGeom>
          <a:noFill/>
        </p:spPr>
        <p:txBody>
          <a:bodyPr wrap="square" rtlCol="0">
            <a:spAutoFit/>
          </a:bodyPr>
          <a:lstStyle/>
          <a:p>
            <a:r>
              <a:rPr lang="en-US" dirty="0">
                <a:solidFill>
                  <a:schemeClr val="bg1"/>
                </a:solidFill>
              </a:rPr>
              <a:t>MCMC</a:t>
            </a:r>
          </a:p>
        </p:txBody>
      </p:sp>
      <p:sp>
        <p:nvSpPr>
          <p:cNvPr id="10" name="TextBox 9"/>
          <p:cNvSpPr txBox="1"/>
          <p:nvPr/>
        </p:nvSpPr>
        <p:spPr>
          <a:xfrm>
            <a:off x="1828800" y="4114800"/>
            <a:ext cx="1056700" cy="369332"/>
          </a:xfrm>
          <a:prstGeom prst="rect">
            <a:avLst/>
          </a:prstGeom>
          <a:noFill/>
        </p:spPr>
        <p:txBody>
          <a:bodyPr wrap="none" rtlCol="0">
            <a:spAutoFit/>
          </a:bodyPr>
          <a:lstStyle/>
          <a:p>
            <a:r>
              <a:rPr lang="en-US" dirty="0">
                <a:solidFill>
                  <a:schemeClr val="bg1"/>
                </a:solidFill>
              </a:rPr>
              <a:t>EM1DFM</a:t>
            </a:r>
          </a:p>
        </p:txBody>
      </p:sp>
      <p:sp>
        <p:nvSpPr>
          <p:cNvPr id="8" name="TextBox 7"/>
          <p:cNvSpPr txBox="1"/>
          <p:nvPr/>
        </p:nvSpPr>
        <p:spPr>
          <a:xfrm>
            <a:off x="581180" y="2819400"/>
            <a:ext cx="1326004" cy="369332"/>
          </a:xfrm>
          <a:prstGeom prst="rect">
            <a:avLst/>
          </a:prstGeom>
          <a:noFill/>
        </p:spPr>
        <p:txBody>
          <a:bodyPr wrap="none" rtlCol="0">
            <a:spAutoFit/>
          </a:bodyPr>
          <a:lstStyle/>
          <a:p>
            <a:r>
              <a:rPr lang="en-US" dirty="0">
                <a:solidFill>
                  <a:schemeClr val="bg1"/>
                </a:solidFill>
                <a:latin typeface="Arial" pitchFamily="34" charset="0"/>
                <a:cs typeface="Arial" pitchFamily="34" charset="0"/>
              </a:rPr>
              <a:t>Line 10620</a:t>
            </a:r>
          </a:p>
        </p:txBody>
      </p:sp>
      <p:sp>
        <p:nvSpPr>
          <p:cNvPr id="12" name="TextBox 11"/>
          <p:cNvSpPr txBox="1"/>
          <p:nvPr/>
        </p:nvSpPr>
        <p:spPr>
          <a:xfrm>
            <a:off x="581180" y="4495800"/>
            <a:ext cx="1326004" cy="369332"/>
          </a:xfrm>
          <a:prstGeom prst="rect">
            <a:avLst/>
          </a:prstGeom>
          <a:noFill/>
        </p:spPr>
        <p:txBody>
          <a:bodyPr wrap="none" rtlCol="0">
            <a:spAutoFit/>
          </a:bodyPr>
          <a:lstStyle/>
          <a:p>
            <a:r>
              <a:rPr lang="en-US" dirty="0">
                <a:solidFill>
                  <a:schemeClr val="bg1"/>
                </a:solidFill>
                <a:latin typeface="Arial" pitchFamily="34" charset="0"/>
                <a:cs typeface="Arial" pitchFamily="34" charset="0"/>
              </a:rPr>
              <a:t>Line 10640</a:t>
            </a:r>
          </a:p>
        </p:txBody>
      </p:sp>
      <p:sp>
        <p:nvSpPr>
          <p:cNvPr id="13" name="TextBox 12"/>
          <p:cNvSpPr txBox="1"/>
          <p:nvPr/>
        </p:nvSpPr>
        <p:spPr>
          <a:xfrm>
            <a:off x="609600" y="5791200"/>
            <a:ext cx="2057399" cy="646331"/>
          </a:xfrm>
          <a:prstGeom prst="rect">
            <a:avLst/>
          </a:prstGeom>
          <a:noFill/>
        </p:spPr>
        <p:txBody>
          <a:bodyPr wrap="square" rtlCol="0">
            <a:spAutoFit/>
          </a:bodyPr>
          <a:lstStyle/>
          <a:p>
            <a:r>
              <a:rPr lang="en-US" dirty="0">
                <a:solidFill>
                  <a:schemeClr val="bg1"/>
                </a:solidFill>
                <a:latin typeface="Arial" pitchFamily="34" charset="0"/>
                <a:cs typeface="Arial" pitchFamily="34" charset="0"/>
              </a:rPr>
              <a:t>Line 10640 path over geology</a:t>
            </a:r>
          </a:p>
        </p:txBody>
      </p:sp>
      <p:cxnSp>
        <p:nvCxnSpPr>
          <p:cNvPr id="14" name="Straight Connector 13"/>
          <p:cNvCxnSpPr/>
          <p:nvPr/>
        </p:nvCxnSpPr>
        <p:spPr>
          <a:xfrm>
            <a:off x="1843043" y="2438400"/>
            <a:ext cx="0" cy="1186934"/>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a:off x="1843043" y="4147066"/>
            <a:ext cx="0" cy="1186934"/>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pic>
        <p:nvPicPr>
          <p:cNvPr id="15" name="Picture 14" descr="EAA_LOGO_Black.jpg"/>
          <p:cNvPicPr>
            <a:picLocks noChangeAspect="1"/>
          </p:cNvPicPr>
          <p:nvPr/>
        </p:nvPicPr>
        <p:blipFill>
          <a:blip r:embed="rId3"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16" name="Picture 2" descr="http://www.uwyo.edu/polarbear/USGS%20logo.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556884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321" y="608013"/>
            <a:ext cx="8229600" cy="868362"/>
          </a:xfrm>
        </p:spPr>
        <p:txBody>
          <a:bodyPr>
            <a:normAutofit fontScale="90000"/>
          </a:bodyPr>
          <a:lstStyle/>
          <a:p>
            <a:r>
              <a:rPr lang="en-US" sz="2800" b="1" cap="all" dirty="0">
                <a:solidFill>
                  <a:schemeClr val="bg1"/>
                </a:solidFill>
              </a:rPr>
              <a:t>Inverted Resistivity at Depth Below Ground Surface</a:t>
            </a:r>
          </a:p>
        </p:txBody>
      </p:sp>
      <p:pic>
        <p:nvPicPr>
          <p:cNvPr id="4" name="Content Placeholder 3"/>
          <p:cNvPicPr>
            <a:picLocks noGrp="1"/>
          </p:cNvPicPr>
          <p:nvPr>
            <p:ph idx="1"/>
          </p:nvPr>
        </p:nvPicPr>
        <p:blipFill>
          <a:blip r:embed="rId2" cstate="print"/>
          <a:stretch>
            <a:fillRect/>
          </a:stretch>
        </p:blipFill>
        <p:spPr>
          <a:xfrm>
            <a:off x="152400" y="1423068"/>
            <a:ext cx="4216317" cy="3383213"/>
          </a:xfrm>
          <a:prstGeom prst="rect">
            <a:avLst/>
          </a:prstGeom>
        </p:spPr>
      </p:pic>
      <p:pic>
        <p:nvPicPr>
          <p:cNvPr id="5" name="Picture 4"/>
          <p:cNvPicPr/>
          <p:nvPr/>
        </p:nvPicPr>
        <p:blipFill>
          <a:blip r:embed="rId3" cstate="print"/>
          <a:stretch>
            <a:fillRect/>
          </a:stretch>
        </p:blipFill>
        <p:spPr>
          <a:xfrm>
            <a:off x="4537105" y="1447800"/>
            <a:ext cx="4155866" cy="3352800"/>
          </a:xfrm>
          <a:prstGeom prst="rect">
            <a:avLst/>
          </a:prstGeom>
        </p:spPr>
      </p:pic>
      <p:sp>
        <p:nvSpPr>
          <p:cNvPr id="6" name="TextBox 5"/>
          <p:cNvSpPr txBox="1"/>
          <p:nvPr/>
        </p:nvSpPr>
        <p:spPr>
          <a:xfrm>
            <a:off x="1524000" y="4953000"/>
            <a:ext cx="2743200" cy="369332"/>
          </a:xfrm>
          <a:prstGeom prst="rect">
            <a:avLst/>
          </a:prstGeom>
          <a:noFill/>
        </p:spPr>
        <p:txBody>
          <a:bodyPr wrap="square" rtlCol="0">
            <a:spAutoFit/>
          </a:bodyPr>
          <a:lstStyle/>
          <a:p>
            <a:r>
              <a:rPr lang="en-US" dirty="0">
                <a:solidFill>
                  <a:schemeClr val="bg1"/>
                </a:solidFill>
              </a:rPr>
              <a:t>10 m BGS</a:t>
            </a:r>
          </a:p>
        </p:txBody>
      </p:sp>
      <p:sp>
        <p:nvSpPr>
          <p:cNvPr id="7" name="TextBox 6"/>
          <p:cNvSpPr txBox="1"/>
          <p:nvPr/>
        </p:nvSpPr>
        <p:spPr>
          <a:xfrm>
            <a:off x="5867400" y="4953000"/>
            <a:ext cx="2743200" cy="369332"/>
          </a:xfrm>
          <a:prstGeom prst="rect">
            <a:avLst/>
          </a:prstGeom>
          <a:noFill/>
        </p:spPr>
        <p:txBody>
          <a:bodyPr wrap="square" rtlCol="0">
            <a:spAutoFit/>
          </a:bodyPr>
          <a:lstStyle/>
          <a:p>
            <a:r>
              <a:rPr lang="en-US" dirty="0">
                <a:solidFill>
                  <a:schemeClr val="bg1"/>
                </a:solidFill>
              </a:rPr>
              <a:t>40 m BGS</a:t>
            </a:r>
          </a:p>
        </p:txBody>
      </p:sp>
      <p:pic>
        <p:nvPicPr>
          <p:cNvPr id="8" name="Picture 7" descr="EAA_LOGO_Black.jpg"/>
          <p:cNvPicPr>
            <a:picLocks noChangeAspect="1"/>
          </p:cNvPicPr>
          <p:nvPr/>
        </p:nvPicPr>
        <p:blipFill>
          <a:blip r:embed="rId4"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9" name="Picture 2" descr="http://www.uwyo.edu/polarbear/USGS%20log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1636728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9023"/>
            <a:ext cx="8229600" cy="944562"/>
          </a:xfrm>
        </p:spPr>
        <p:txBody>
          <a:bodyPr>
            <a:noAutofit/>
          </a:bodyPr>
          <a:lstStyle/>
          <a:p>
            <a:r>
              <a:rPr lang="en-US" sz="2800" b="1" cap="all" dirty="0">
                <a:solidFill>
                  <a:schemeClr val="bg1"/>
                </a:solidFill>
                <a:latin typeface="+mn-lt"/>
                <a:cs typeface="Arial" pitchFamily="34" charset="0"/>
              </a:rPr>
              <a:t>Inverted Resistivity at Fixed Elevation </a:t>
            </a:r>
            <a:br>
              <a:rPr lang="en-US" sz="2800" b="1" cap="all" dirty="0">
                <a:solidFill>
                  <a:schemeClr val="bg1"/>
                </a:solidFill>
                <a:latin typeface="+mn-lt"/>
                <a:cs typeface="Arial" pitchFamily="34" charset="0"/>
              </a:rPr>
            </a:br>
            <a:r>
              <a:rPr lang="en-US" sz="2800" b="1" cap="all" dirty="0">
                <a:solidFill>
                  <a:schemeClr val="bg1"/>
                </a:solidFill>
                <a:latin typeface="+mn-lt"/>
                <a:cs typeface="Arial" pitchFamily="34" charset="0"/>
              </a:rPr>
              <a:t>Above Mean Sea Level</a:t>
            </a:r>
          </a:p>
        </p:txBody>
      </p:sp>
      <p:pic>
        <p:nvPicPr>
          <p:cNvPr id="4" name="Content Placeholder 3"/>
          <p:cNvPicPr>
            <a:picLocks noGrp="1"/>
          </p:cNvPicPr>
          <p:nvPr>
            <p:ph idx="1"/>
          </p:nvPr>
        </p:nvPicPr>
        <p:blipFill>
          <a:blip r:embed="rId2" cstate="screen">
            <a:extLst>
              <a:ext uri="{28A0092B-C50C-407E-A947-70E740481C1C}">
                <a14:useLocalDpi xmlns:a14="http://schemas.microsoft.com/office/drawing/2010/main"/>
              </a:ext>
            </a:extLst>
          </a:blip>
          <a:stretch>
            <a:fillRect/>
          </a:stretch>
        </p:blipFill>
        <p:spPr>
          <a:xfrm>
            <a:off x="4648200" y="1676070"/>
            <a:ext cx="4323311" cy="3503454"/>
          </a:xfrm>
          <a:prstGeom prst="rect">
            <a:avLst/>
          </a:prstGeom>
        </p:spPr>
      </p:pic>
      <p:sp>
        <p:nvSpPr>
          <p:cNvPr id="5" name="TextBox 4"/>
          <p:cNvSpPr txBox="1"/>
          <p:nvPr/>
        </p:nvSpPr>
        <p:spPr>
          <a:xfrm>
            <a:off x="5257800" y="5486400"/>
            <a:ext cx="3048000" cy="369332"/>
          </a:xfrm>
          <a:prstGeom prst="rect">
            <a:avLst/>
          </a:prstGeom>
          <a:noFill/>
        </p:spPr>
        <p:txBody>
          <a:bodyPr wrap="square" rtlCol="0">
            <a:spAutoFit/>
          </a:bodyPr>
          <a:lstStyle/>
          <a:p>
            <a:r>
              <a:rPr lang="en-US" dirty="0">
                <a:solidFill>
                  <a:schemeClr val="bg1"/>
                </a:solidFill>
              </a:rPr>
              <a:t>Resistivity slice at 340 m AMSL</a:t>
            </a:r>
          </a:p>
        </p:txBody>
      </p:sp>
      <p:pic>
        <p:nvPicPr>
          <p:cNvPr id="7" name="Picture 6"/>
          <p:cNvPicPr/>
          <p:nvPr/>
        </p:nvPicPr>
        <p:blipFill>
          <a:blip r:embed="rId3" cstate="screen">
            <a:extLst>
              <a:ext uri="{28A0092B-C50C-407E-A947-70E740481C1C}">
                <a14:useLocalDpi xmlns:a14="http://schemas.microsoft.com/office/drawing/2010/main"/>
              </a:ext>
            </a:extLst>
          </a:blip>
          <a:stretch>
            <a:fillRect/>
          </a:stretch>
        </p:blipFill>
        <p:spPr>
          <a:xfrm>
            <a:off x="304800" y="1687023"/>
            <a:ext cx="4096385" cy="3492500"/>
          </a:xfrm>
          <a:prstGeom prst="rect">
            <a:avLst/>
          </a:prstGeom>
        </p:spPr>
      </p:pic>
      <p:sp>
        <p:nvSpPr>
          <p:cNvPr id="8" name="TextBox 7"/>
          <p:cNvSpPr txBox="1"/>
          <p:nvPr/>
        </p:nvSpPr>
        <p:spPr>
          <a:xfrm>
            <a:off x="838200" y="5486400"/>
            <a:ext cx="3048000" cy="369332"/>
          </a:xfrm>
          <a:prstGeom prst="rect">
            <a:avLst/>
          </a:prstGeom>
          <a:noFill/>
        </p:spPr>
        <p:txBody>
          <a:bodyPr wrap="square" rtlCol="0">
            <a:spAutoFit/>
          </a:bodyPr>
          <a:lstStyle/>
          <a:p>
            <a:r>
              <a:rPr lang="en-US" dirty="0">
                <a:solidFill>
                  <a:schemeClr val="bg1"/>
                </a:solidFill>
              </a:rPr>
              <a:t>Resistivity slice at 340 m AMSL</a:t>
            </a:r>
          </a:p>
        </p:txBody>
      </p:sp>
      <p:pic>
        <p:nvPicPr>
          <p:cNvPr id="9" name="Picture 8" descr="EAA_LOGO_Black.jpg"/>
          <p:cNvPicPr>
            <a:picLocks noChangeAspect="1"/>
          </p:cNvPicPr>
          <p:nvPr/>
        </p:nvPicPr>
        <p:blipFill>
          <a:blip r:embed="rId4"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10" name="Picture 2" descr="http://www.uwyo.edu/polarbear/USGS%20log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1571806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ounded Rectangle 7"/>
          <p:cNvSpPr/>
          <p:nvPr/>
        </p:nvSpPr>
        <p:spPr>
          <a:xfrm>
            <a:off x="4495800" y="1600200"/>
            <a:ext cx="4191000" cy="44196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57200"/>
            <a:ext cx="8229600" cy="1143000"/>
          </a:xfrm>
        </p:spPr>
        <p:txBody>
          <a:bodyPr>
            <a:normAutofit/>
          </a:bodyPr>
          <a:lstStyle/>
          <a:p>
            <a:r>
              <a:rPr lang="en-US" sz="2800" b="1" cap="all" dirty="0">
                <a:solidFill>
                  <a:schemeClr val="bg1"/>
                </a:solidFill>
              </a:rPr>
              <a:t>High Resolution </a:t>
            </a:r>
            <a:r>
              <a:rPr lang="en-US" sz="2800" b="1" cap="all" dirty="0" err="1">
                <a:solidFill>
                  <a:schemeClr val="bg1"/>
                </a:solidFill>
              </a:rPr>
              <a:t>Aeromag</a:t>
            </a:r>
            <a:r>
              <a:rPr lang="en-US" sz="2800" b="1" cap="all" dirty="0">
                <a:solidFill>
                  <a:schemeClr val="bg1"/>
                </a:solidFill>
              </a:rPr>
              <a:t> Survey</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0" y="1836737"/>
            <a:ext cx="4089279" cy="410051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 y="2895600"/>
            <a:ext cx="4255607" cy="2772817"/>
          </a:xfrm>
          <a:prstGeom prst="rect">
            <a:avLst/>
          </a:prstGeom>
        </p:spPr>
      </p:pic>
      <p:sp>
        <p:nvSpPr>
          <p:cNvPr id="9" name="TextBox 8"/>
          <p:cNvSpPr txBox="1"/>
          <p:nvPr/>
        </p:nvSpPr>
        <p:spPr>
          <a:xfrm>
            <a:off x="685800" y="1508829"/>
            <a:ext cx="3377734" cy="1200329"/>
          </a:xfrm>
          <a:prstGeom prst="rect">
            <a:avLst/>
          </a:prstGeom>
          <a:noFill/>
        </p:spPr>
        <p:txBody>
          <a:bodyPr wrap="square" rtlCol="0">
            <a:spAutoFit/>
          </a:bodyPr>
          <a:lstStyle/>
          <a:p>
            <a:pPr algn="ctr"/>
            <a:r>
              <a:rPr lang="en-US" sz="2400" dirty="0">
                <a:solidFill>
                  <a:schemeClr val="bg1">
                    <a:lumMod val="95000"/>
                  </a:schemeClr>
                </a:solidFill>
              </a:rPr>
              <a:t>Passive sensing of magnetic anomalies on surface and in subsurface</a:t>
            </a:r>
          </a:p>
        </p:txBody>
      </p:sp>
      <p:pic>
        <p:nvPicPr>
          <p:cNvPr id="10" name="Picture 9" descr="EAA_LOGO_Black.jpg"/>
          <p:cNvPicPr>
            <a:picLocks noChangeAspect="1"/>
          </p:cNvPicPr>
          <p:nvPr/>
        </p:nvPicPr>
        <p:blipFill>
          <a:blip r:embed="rId4"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11" name="Picture 2" descr="http://www.uwyo.edu/polarbear/USGS%20log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2230554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113"/>
            <a:ext cx="8229600" cy="563562"/>
          </a:xfrm>
        </p:spPr>
        <p:txBody>
          <a:bodyPr>
            <a:normAutofit/>
          </a:bodyPr>
          <a:lstStyle/>
          <a:p>
            <a:r>
              <a:rPr lang="en-US" sz="2800" b="1" cap="all" dirty="0">
                <a:solidFill>
                  <a:schemeClr val="bg1"/>
                </a:solidFill>
              </a:rPr>
              <a:t>Curtain Diagram of Inverted Profiles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762000" y="838970"/>
            <a:ext cx="7467600" cy="5834536"/>
          </a:xfrm>
        </p:spPr>
      </p:pic>
      <p:pic>
        <p:nvPicPr>
          <p:cNvPr id="10" name="Picture 9" descr="EAA_LOGO_Black.jpg"/>
          <p:cNvPicPr>
            <a:picLocks noChangeAspect="1"/>
          </p:cNvPicPr>
          <p:nvPr/>
        </p:nvPicPr>
        <p:blipFill>
          <a:blip r:embed="rId3"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11" name="Picture 2" descr="http://www.uwyo.edu/polarbear/USGS%20logo.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2057642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0600" y="277092"/>
            <a:ext cx="8229600" cy="961402"/>
          </a:xfrm>
        </p:spPr>
        <p:txBody>
          <a:bodyPr>
            <a:normAutofit/>
          </a:bodyPr>
          <a:lstStyle/>
          <a:p>
            <a:r>
              <a:rPr lang="en-US" sz="2800" b="1" cap="all" dirty="0">
                <a:solidFill>
                  <a:schemeClr val="bg1"/>
                </a:solidFill>
              </a:rPr>
              <a:t>Working within </a:t>
            </a:r>
            <a:r>
              <a:rPr lang="en-US" sz="2800" b="1" cap="all" dirty="0" err="1">
                <a:solidFill>
                  <a:schemeClr val="bg1"/>
                </a:solidFill>
              </a:rPr>
              <a:t>Geosoft</a:t>
            </a:r>
            <a:endParaRPr lang="en-US" sz="2800" b="1" cap="all" dirty="0">
              <a:solidFill>
                <a:schemeClr val="bg1"/>
              </a:solidFill>
            </a:endParaRP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04800" y="1084332"/>
            <a:ext cx="7050961" cy="5041832"/>
          </a:xfrm>
        </p:spPr>
      </p:pic>
      <p:sp>
        <p:nvSpPr>
          <p:cNvPr id="5" name="TextBox 4"/>
          <p:cNvSpPr txBox="1"/>
          <p:nvPr/>
        </p:nvSpPr>
        <p:spPr>
          <a:xfrm>
            <a:off x="7517094" y="3886200"/>
            <a:ext cx="1581150" cy="523220"/>
          </a:xfrm>
          <a:prstGeom prst="rect">
            <a:avLst/>
          </a:prstGeom>
          <a:noFill/>
        </p:spPr>
        <p:txBody>
          <a:bodyPr wrap="square" rtlCol="0">
            <a:spAutoFit/>
          </a:bodyPr>
          <a:lstStyle/>
          <a:p>
            <a:r>
              <a:rPr lang="en-US" sz="1400" dirty="0">
                <a:solidFill>
                  <a:schemeClr val="bg1"/>
                </a:solidFill>
              </a:rPr>
              <a:t>Single resistivity-depth profile</a:t>
            </a:r>
          </a:p>
        </p:txBody>
      </p:sp>
      <p:sp>
        <p:nvSpPr>
          <p:cNvPr id="6" name="TextBox 5"/>
          <p:cNvSpPr txBox="1"/>
          <p:nvPr/>
        </p:nvSpPr>
        <p:spPr>
          <a:xfrm>
            <a:off x="1981200" y="6266916"/>
            <a:ext cx="4114800" cy="523220"/>
          </a:xfrm>
          <a:prstGeom prst="rect">
            <a:avLst/>
          </a:prstGeom>
          <a:noFill/>
        </p:spPr>
        <p:txBody>
          <a:bodyPr wrap="square" rtlCol="0">
            <a:spAutoFit/>
          </a:bodyPr>
          <a:lstStyle/>
          <a:p>
            <a:r>
              <a:rPr lang="en-US" sz="1400" dirty="0">
                <a:solidFill>
                  <a:schemeClr val="bg1"/>
                </a:solidFill>
              </a:rPr>
              <a:t>This database is of karst features within 50 m of </a:t>
            </a:r>
            <a:r>
              <a:rPr lang="en-US" sz="1400" dirty="0" err="1">
                <a:solidFill>
                  <a:schemeClr val="bg1"/>
                </a:solidFill>
              </a:rPr>
              <a:t>flightline</a:t>
            </a:r>
            <a:r>
              <a:rPr lang="en-US" sz="1400" dirty="0">
                <a:solidFill>
                  <a:schemeClr val="bg1"/>
                </a:solidFill>
              </a:rPr>
              <a:t>. Note ‘ID’ and distance ‘</a:t>
            </a:r>
            <a:r>
              <a:rPr lang="en-US" sz="1400" dirty="0" err="1">
                <a:solidFill>
                  <a:schemeClr val="bg1"/>
                </a:solidFill>
              </a:rPr>
              <a:t>Dist</a:t>
            </a:r>
            <a:r>
              <a:rPr lang="en-US" sz="1400" dirty="0">
                <a:solidFill>
                  <a:schemeClr val="bg1"/>
                </a:solidFill>
              </a:rPr>
              <a:t>’ are tabulated.</a:t>
            </a:r>
          </a:p>
        </p:txBody>
      </p:sp>
      <p:sp>
        <p:nvSpPr>
          <p:cNvPr id="7" name="TextBox 6"/>
          <p:cNvSpPr txBox="1"/>
          <p:nvPr/>
        </p:nvSpPr>
        <p:spPr>
          <a:xfrm>
            <a:off x="7517094" y="2743200"/>
            <a:ext cx="1485900" cy="523220"/>
          </a:xfrm>
          <a:prstGeom prst="rect">
            <a:avLst/>
          </a:prstGeom>
          <a:noFill/>
        </p:spPr>
        <p:txBody>
          <a:bodyPr wrap="square" rtlCol="0">
            <a:spAutoFit/>
          </a:bodyPr>
          <a:lstStyle/>
          <a:p>
            <a:r>
              <a:rPr lang="en-US" sz="1400" dirty="0">
                <a:solidFill>
                  <a:schemeClr val="bg1"/>
                </a:solidFill>
              </a:rPr>
              <a:t>Window for map viewing</a:t>
            </a:r>
          </a:p>
        </p:txBody>
      </p:sp>
      <p:sp>
        <p:nvSpPr>
          <p:cNvPr id="8" name="TextBox 7"/>
          <p:cNvSpPr txBox="1"/>
          <p:nvPr/>
        </p:nvSpPr>
        <p:spPr>
          <a:xfrm>
            <a:off x="7517094" y="1229380"/>
            <a:ext cx="1485900" cy="523220"/>
          </a:xfrm>
          <a:prstGeom prst="rect">
            <a:avLst/>
          </a:prstGeom>
          <a:noFill/>
        </p:spPr>
        <p:txBody>
          <a:bodyPr wrap="square" rtlCol="0">
            <a:spAutoFit/>
          </a:bodyPr>
          <a:lstStyle/>
          <a:p>
            <a:r>
              <a:rPr lang="en-US" sz="1400" dirty="0">
                <a:solidFill>
                  <a:schemeClr val="bg1"/>
                </a:solidFill>
              </a:rPr>
              <a:t>Close-up of map window</a:t>
            </a:r>
          </a:p>
        </p:txBody>
      </p:sp>
      <p:sp>
        <p:nvSpPr>
          <p:cNvPr id="9" name="TextBox 8"/>
          <p:cNvSpPr txBox="1"/>
          <p:nvPr/>
        </p:nvSpPr>
        <p:spPr>
          <a:xfrm>
            <a:off x="228600" y="1650438"/>
            <a:ext cx="1295400" cy="523220"/>
          </a:xfrm>
          <a:prstGeom prst="rect">
            <a:avLst/>
          </a:prstGeom>
          <a:noFill/>
        </p:spPr>
        <p:txBody>
          <a:bodyPr wrap="square" rtlCol="0">
            <a:spAutoFit/>
          </a:bodyPr>
          <a:lstStyle/>
          <a:p>
            <a:r>
              <a:rPr lang="en-US" sz="1400" dirty="0"/>
              <a:t>Window for selecting maps</a:t>
            </a:r>
          </a:p>
        </p:txBody>
      </p:sp>
      <p:sp>
        <p:nvSpPr>
          <p:cNvPr id="10" name="TextBox 9"/>
          <p:cNvSpPr txBox="1"/>
          <p:nvPr/>
        </p:nvSpPr>
        <p:spPr>
          <a:xfrm>
            <a:off x="7517094" y="5181600"/>
            <a:ext cx="1485900" cy="738664"/>
          </a:xfrm>
          <a:prstGeom prst="rect">
            <a:avLst/>
          </a:prstGeom>
          <a:noFill/>
        </p:spPr>
        <p:txBody>
          <a:bodyPr wrap="square" rtlCol="0">
            <a:spAutoFit/>
          </a:bodyPr>
          <a:lstStyle/>
          <a:p>
            <a:r>
              <a:rPr lang="en-US" sz="1400" dirty="0">
                <a:solidFill>
                  <a:schemeClr val="bg1"/>
                </a:solidFill>
              </a:rPr>
              <a:t>Database of resistivity-depth</a:t>
            </a:r>
          </a:p>
          <a:p>
            <a:r>
              <a:rPr lang="en-US" sz="1400" dirty="0">
                <a:solidFill>
                  <a:schemeClr val="bg1"/>
                </a:solidFill>
              </a:rPr>
              <a:t>profiles</a:t>
            </a:r>
          </a:p>
        </p:txBody>
      </p:sp>
      <p:cxnSp>
        <p:nvCxnSpPr>
          <p:cNvPr id="12" name="Straight Arrow Connector 11"/>
          <p:cNvCxnSpPr>
            <a:stCxn id="9" idx="2"/>
          </p:cNvCxnSpPr>
          <p:nvPr/>
        </p:nvCxnSpPr>
        <p:spPr>
          <a:xfrm>
            <a:off x="876300" y="2173658"/>
            <a:ext cx="114300" cy="6959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1"/>
          </p:cNvCxnSpPr>
          <p:nvPr/>
        </p:nvCxnSpPr>
        <p:spPr>
          <a:xfrm flipH="1">
            <a:off x="7086600" y="1490990"/>
            <a:ext cx="430494" cy="3301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086600" y="3006234"/>
            <a:ext cx="430494" cy="3301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086600" y="4038600"/>
            <a:ext cx="430494" cy="3301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086600" y="5410200"/>
            <a:ext cx="430494" cy="3301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819400" y="5715000"/>
            <a:ext cx="381000" cy="55191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343203" y="79859"/>
            <a:ext cx="1352372" cy="954107"/>
          </a:xfrm>
          <a:prstGeom prst="rect">
            <a:avLst/>
          </a:prstGeom>
          <a:noFill/>
        </p:spPr>
        <p:txBody>
          <a:bodyPr wrap="square" rtlCol="0">
            <a:spAutoFit/>
          </a:bodyPr>
          <a:lstStyle/>
          <a:p>
            <a:r>
              <a:rPr lang="en-US" sz="1400" dirty="0">
                <a:solidFill>
                  <a:schemeClr val="bg1"/>
                </a:solidFill>
              </a:rPr>
              <a:t>20-m wide box at each feature, </a:t>
            </a:r>
          </a:p>
          <a:p>
            <a:r>
              <a:rPr lang="en-US" sz="1400" dirty="0">
                <a:solidFill>
                  <a:schemeClr val="bg1"/>
                </a:solidFill>
              </a:rPr>
              <a:t>labeled with ID and Distance</a:t>
            </a:r>
          </a:p>
        </p:txBody>
      </p:sp>
      <p:cxnSp>
        <p:nvCxnSpPr>
          <p:cNvPr id="11" name="Straight Arrow Connector 10"/>
          <p:cNvCxnSpPr/>
          <p:nvPr/>
        </p:nvCxnSpPr>
        <p:spPr>
          <a:xfrm>
            <a:off x="2475908" y="785356"/>
            <a:ext cx="762000" cy="457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22" name="Picture 21" descr="EAA_LOGO_Black.jpg"/>
          <p:cNvPicPr>
            <a:picLocks noChangeAspect="1"/>
          </p:cNvPicPr>
          <p:nvPr/>
        </p:nvPicPr>
        <p:blipFill>
          <a:blip r:embed="rId3"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23" name="Picture 2" descr="http://www.uwyo.edu/polarbear/USGS%20logo.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3729197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Autofit/>
          </a:bodyPr>
          <a:lstStyle/>
          <a:p>
            <a:r>
              <a:rPr lang="en-US" sz="2800" b="1" cap="all" dirty="0">
                <a:solidFill>
                  <a:schemeClr val="bg1"/>
                </a:solidFill>
              </a:rPr>
              <a:t>Resistivity-Depth Sections</a:t>
            </a:r>
            <a:br>
              <a:rPr lang="en-US" sz="2800" b="1" cap="all" dirty="0">
                <a:solidFill>
                  <a:schemeClr val="bg1"/>
                </a:solidFill>
              </a:rPr>
            </a:br>
            <a:r>
              <a:rPr lang="en-US" sz="1800" b="1" cap="all" dirty="0">
                <a:solidFill>
                  <a:schemeClr val="bg1"/>
                </a:solidFill>
              </a:rPr>
              <a:t>(left justified)</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52400" y="772724"/>
            <a:ext cx="4176580" cy="5491431"/>
          </a:xfr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9695" y="762000"/>
            <a:ext cx="4034691" cy="5562600"/>
          </a:xfrm>
          <a:prstGeom prst="rect">
            <a:avLst/>
          </a:prstGeom>
        </p:spPr>
      </p:pic>
      <p:sp>
        <p:nvSpPr>
          <p:cNvPr id="6" name="TextBox 5"/>
          <p:cNvSpPr txBox="1"/>
          <p:nvPr/>
        </p:nvSpPr>
        <p:spPr>
          <a:xfrm>
            <a:off x="5482017" y="6324600"/>
            <a:ext cx="1851789" cy="338554"/>
          </a:xfrm>
          <a:prstGeom prst="rect">
            <a:avLst/>
          </a:prstGeom>
          <a:noFill/>
        </p:spPr>
        <p:txBody>
          <a:bodyPr wrap="none" rtlCol="0">
            <a:spAutoFit/>
          </a:bodyPr>
          <a:lstStyle/>
          <a:p>
            <a:r>
              <a:rPr lang="en-US" sz="1600" dirty="0">
                <a:solidFill>
                  <a:schemeClr val="bg1"/>
                </a:solidFill>
              </a:rPr>
              <a:t>Lines 10230 - 10400</a:t>
            </a:r>
          </a:p>
        </p:txBody>
      </p:sp>
      <p:sp>
        <p:nvSpPr>
          <p:cNvPr id="7" name="TextBox 6"/>
          <p:cNvSpPr txBox="1"/>
          <p:nvPr/>
        </p:nvSpPr>
        <p:spPr>
          <a:xfrm>
            <a:off x="914400" y="6324600"/>
            <a:ext cx="1851789" cy="338554"/>
          </a:xfrm>
          <a:prstGeom prst="rect">
            <a:avLst/>
          </a:prstGeom>
          <a:noFill/>
        </p:spPr>
        <p:txBody>
          <a:bodyPr wrap="none" rtlCol="0">
            <a:spAutoFit/>
          </a:bodyPr>
          <a:lstStyle/>
          <a:p>
            <a:r>
              <a:rPr lang="en-US" sz="1600" dirty="0">
                <a:solidFill>
                  <a:schemeClr val="bg1"/>
                </a:solidFill>
              </a:rPr>
              <a:t>Lines 10010 - 10220</a:t>
            </a:r>
          </a:p>
        </p:txBody>
      </p:sp>
      <p:sp>
        <p:nvSpPr>
          <p:cNvPr id="8" name="TextBox 7"/>
          <p:cNvSpPr txBox="1"/>
          <p:nvPr/>
        </p:nvSpPr>
        <p:spPr>
          <a:xfrm>
            <a:off x="5482016" y="6519446"/>
            <a:ext cx="1851789" cy="338554"/>
          </a:xfrm>
          <a:prstGeom prst="rect">
            <a:avLst/>
          </a:prstGeom>
          <a:noFill/>
        </p:spPr>
        <p:txBody>
          <a:bodyPr wrap="none" rtlCol="0">
            <a:spAutoFit/>
          </a:bodyPr>
          <a:lstStyle/>
          <a:p>
            <a:r>
              <a:rPr lang="en-US" sz="1600" dirty="0">
                <a:solidFill>
                  <a:schemeClr val="bg1"/>
                </a:solidFill>
              </a:rPr>
              <a:t>Lines 30010 - 30190</a:t>
            </a:r>
          </a:p>
        </p:txBody>
      </p:sp>
      <p:pic>
        <p:nvPicPr>
          <p:cNvPr id="9" name="Picture 8" descr="EAA_LOGO_Black.jpg"/>
          <p:cNvPicPr>
            <a:picLocks noChangeAspect="1"/>
          </p:cNvPicPr>
          <p:nvPr/>
        </p:nvPicPr>
        <p:blipFill>
          <a:blip r:embed="rId4"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10" name="Picture 2" descr="http://www.uwyo.edu/polarbear/USGS%20log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4175570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r="18365"/>
          <a:stretch/>
        </p:blipFill>
        <p:spPr>
          <a:xfrm>
            <a:off x="457200" y="794849"/>
            <a:ext cx="3429000" cy="5641317"/>
          </a:xfrm>
        </p:spPr>
      </p:pic>
      <p:sp>
        <p:nvSpPr>
          <p:cNvPr id="5" name="TextBox 4"/>
          <p:cNvSpPr txBox="1"/>
          <p:nvPr/>
        </p:nvSpPr>
        <p:spPr>
          <a:xfrm>
            <a:off x="838200" y="6378714"/>
            <a:ext cx="1851789" cy="338554"/>
          </a:xfrm>
          <a:prstGeom prst="rect">
            <a:avLst/>
          </a:prstGeom>
          <a:noFill/>
        </p:spPr>
        <p:txBody>
          <a:bodyPr wrap="none" rtlCol="0">
            <a:spAutoFit/>
          </a:bodyPr>
          <a:lstStyle/>
          <a:p>
            <a:r>
              <a:rPr lang="en-US" sz="1600" dirty="0">
                <a:solidFill>
                  <a:schemeClr val="bg1"/>
                </a:solidFill>
              </a:rPr>
              <a:t>Lines 10410 - 10540</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3400" y="792402"/>
            <a:ext cx="4648200" cy="5662461"/>
          </a:xfrm>
          <a:prstGeom prst="rect">
            <a:avLst/>
          </a:prstGeom>
        </p:spPr>
      </p:pic>
      <p:sp>
        <p:nvSpPr>
          <p:cNvPr id="7" name="TextBox 6"/>
          <p:cNvSpPr txBox="1"/>
          <p:nvPr/>
        </p:nvSpPr>
        <p:spPr>
          <a:xfrm>
            <a:off x="5105400" y="6400800"/>
            <a:ext cx="1851789" cy="338554"/>
          </a:xfrm>
          <a:prstGeom prst="rect">
            <a:avLst/>
          </a:prstGeom>
          <a:noFill/>
        </p:spPr>
        <p:txBody>
          <a:bodyPr wrap="none" rtlCol="0">
            <a:spAutoFit/>
          </a:bodyPr>
          <a:lstStyle/>
          <a:p>
            <a:r>
              <a:rPr lang="en-US" sz="1600" dirty="0">
                <a:solidFill>
                  <a:schemeClr val="bg1"/>
                </a:solidFill>
              </a:rPr>
              <a:t>Lines 10550 - 10740</a:t>
            </a:r>
          </a:p>
        </p:txBody>
      </p:sp>
      <p:sp>
        <p:nvSpPr>
          <p:cNvPr id="8" name="TextBox 7"/>
          <p:cNvSpPr txBox="1"/>
          <p:nvPr/>
        </p:nvSpPr>
        <p:spPr>
          <a:xfrm>
            <a:off x="5105400" y="6588534"/>
            <a:ext cx="1851789" cy="338554"/>
          </a:xfrm>
          <a:prstGeom prst="rect">
            <a:avLst/>
          </a:prstGeom>
          <a:noFill/>
        </p:spPr>
        <p:txBody>
          <a:bodyPr wrap="none" rtlCol="0">
            <a:spAutoFit/>
          </a:bodyPr>
          <a:lstStyle/>
          <a:p>
            <a:r>
              <a:rPr lang="en-US" sz="1600" dirty="0">
                <a:solidFill>
                  <a:schemeClr val="bg1"/>
                </a:solidFill>
              </a:rPr>
              <a:t>Lines 30360 - 30380</a:t>
            </a:r>
          </a:p>
        </p:txBody>
      </p:sp>
      <p:sp>
        <p:nvSpPr>
          <p:cNvPr id="9" name="TextBox 8"/>
          <p:cNvSpPr txBox="1"/>
          <p:nvPr/>
        </p:nvSpPr>
        <p:spPr>
          <a:xfrm>
            <a:off x="838200" y="6595646"/>
            <a:ext cx="1851789" cy="338554"/>
          </a:xfrm>
          <a:prstGeom prst="rect">
            <a:avLst/>
          </a:prstGeom>
          <a:noFill/>
        </p:spPr>
        <p:txBody>
          <a:bodyPr wrap="none" rtlCol="0">
            <a:spAutoFit/>
          </a:bodyPr>
          <a:lstStyle/>
          <a:p>
            <a:r>
              <a:rPr lang="en-US" sz="1600" dirty="0">
                <a:solidFill>
                  <a:schemeClr val="bg1"/>
                </a:solidFill>
              </a:rPr>
              <a:t>Lines 30200 - 30350</a:t>
            </a:r>
          </a:p>
        </p:txBody>
      </p:sp>
      <p:sp>
        <p:nvSpPr>
          <p:cNvPr id="11" name="Title 1"/>
          <p:cNvSpPr txBox="1">
            <a:spLocks/>
          </p:cNvSpPr>
          <p:nvPr/>
        </p:nvSpPr>
        <p:spPr>
          <a:xfrm>
            <a:off x="457200" y="0"/>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cap="all">
                <a:solidFill>
                  <a:schemeClr val="bg1"/>
                </a:solidFill>
              </a:rPr>
              <a:t>Resistivity-Depth Sections</a:t>
            </a:r>
            <a:br>
              <a:rPr lang="en-US" sz="2800" b="1" cap="all">
                <a:solidFill>
                  <a:schemeClr val="bg1"/>
                </a:solidFill>
              </a:rPr>
            </a:br>
            <a:r>
              <a:rPr lang="en-US" sz="1800" b="1" cap="all">
                <a:solidFill>
                  <a:schemeClr val="bg1"/>
                </a:solidFill>
              </a:rPr>
              <a:t>(left justified)</a:t>
            </a:r>
            <a:endParaRPr lang="en-US" sz="1800" b="1" cap="all" dirty="0">
              <a:solidFill>
                <a:schemeClr val="bg1"/>
              </a:solidFill>
            </a:endParaRPr>
          </a:p>
        </p:txBody>
      </p:sp>
      <p:pic>
        <p:nvPicPr>
          <p:cNvPr id="12" name="Picture 11" descr="EAA_LOGO_Black.jpg"/>
          <p:cNvPicPr>
            <a:picLocks noChangeAspect="1"/>
          </p:cNvPicPr>
          <p:nvPr/>
        </p:nvPicPr>
        <p:blipFill>
          <a:blip r:embed="rId4"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13" name="Picture 2" descr="http://www.uwyo.edu/polarbear/USGS%20log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15462977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2800" b="1" cap="all" dirty="0">
                <a:solidFill>
                  <a:schemeClr val="bg1"/>
                </a:solidFill>
                <a:latin typeface="+mn-lt"/>
              </a:rPr>
              <a:t>Correlating Resistivity Zones</a:t>
            </a:r>
            <a:br>
              <a:rPr lang="en-US" sz="2800" b="1" cap="all" dirty="0">
                <a:solidFill>
                  <a:schemeClr val="bg1"/>
                </a:solidFill>
                <a:latin typeface="+mn-lt"/>
              </a:rPr>
            </a:br>
            <a:r>
              <a:rPr lang="en-US" sz="2800" b="1" cap="all" dirty="0">
                <a:solidFill>
                  <a:schemeClr val="bg1"/>
                </a:solidFill>
                <a:latin typeface="+mn-lt"/>
              </a:rPr>
              <a:t>with Karst Features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7200" y="2245264"/>
            <a:ext cx="8229600" cy="3235835"/>
          </a:xfrm>
        </p:spPr>
      </p:pic>
      <p:sp>
        <p:nvSpPr>
          <p:cNvPr id="5" name="Oval 4"/>
          <p:cNvSpPr/>
          <p:nvPr/>
        </p:nvSpPr>
        <p:spPr>
          <a:xfrm>
            <a:off x="7162800" y="4191000"/>
            <a:ext cx="914400" cy="16002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7239000" y="2209800"/>
            <a:ext cx="914400" cy="198120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3429000" y="5691649"/>
            <a:ext cx="3429000" cy="646331"/>
          </a:xfrm>
          <a:prstGeom prst="rect">
            <a:avLst/>
          </a:prstGeom>
          <a:noFill/>
        </p:spPr>
        <p:txBody>
          <a:bodyPr wrap="square" rtlCol="0">
            <a:spAutoFit/>
          </a:bodyPr>
          <a:lstStyle/>
          <a:p>
            <a:pPr algn="ctr"/>
            <a:r>
              <a:rPr lang="en-US" dirty="0">
                <a:solidFill>
                  <a:schemeClr val="bg1"/>
                </a:solidFill>
              </a:rPr>
              <a:t>Numerous karst features mapped in blue (low resistivity) zone</a:t>
            </a:r>
          </a:p>
        </p:txBody>
      </p:sp>
      <p:sp>
        <p:nvSpPr>
          <p:cNvPr id="8" name="TextBox 7"/>
          <p:cNvSpPr txBox="1"/>
          <p:nvPr/>
        </p:nvSpPr>
        <p:spPr>
          <a:xfrm>
            <a:off x="5524500" y="1219200"/>
            <a:ext cx="3429000" cy="646331"/>
          </a:xfrm>
          <a:prstGeom prst="rect">
            <a:avLst/>
          </a:prstGeom>
          <a:noFill/>
        </p:spPr>
        <p:txBody>
          <a:bodyPr wrap="square" rtlCol="0">
            <a:spAutoFit/>
          </a:bodyPr>
          <a:lstStyle/>
          <a:p>
            <a:pPr algn="ctr"/>
            <a:r>
              <a:rPr lang="en-US" dirty="0">
                <a:solidFill>
                  <a:schemeClr val="bg1"/>
                </a:solidFill>
              </a:rPr>
              <a:t>Possible karst features present in blue (low resistivity) zone?</a:t>
            </a:r>
          </a:p>
        </p:txBody>
      </p:sp>
      <p:cxnSp>
        <p:nvCxnSpPr>
          <p:cNvPr id="10" name="Straight Arrow Connector 9"/>
          <p:cNvCxnSpPr>
            <a:endCxn id="5" idx="3"/>
          </p:cNvCxnSpPr>
          <p:nvPr/>
        </p:nvCxnSpPr>
        <p:spPr>
          <a:xfrm flipV="1">
            <a:off x="6705600" y="5556856"/>
            <a:ext cx="591111" cy="457958"/>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077355" y="1865531"/>
            <a:ext cx="466445" cy="420469"/>
          </a:xfrm>
          <a:prstGeom prst="straightConnector1">
            <a:avLst/>
          </a:prstGeom>
          <a:ln w="28575">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0" descr="EAA_LOGO_Black.jpg"/>
          <p:cNvPicPr>
            <a:picLocks noChangeAspect="1"/>
          </p:cNvPicPr>
          <p:nvPr/>
        </p:nvPicPr>
        <p:blipFill>
          <a:blip r:embed="rId3"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14" name="Picture 2" descr="http://www.uwyo.edu/polarbear/USGS%20logo.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18391439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EstimatedRecharge_20091104.jpg"/>
          <p:cNvPicPr>
            <a:picLocks noChangeAspect="1"/>
          </p:cNvPicPr>
          <p:nvPr/>
        </p:nvPicPr>
        <p:blipFill>
          <a:blip r:embed="rId2" cstate="screen">
            <a:extLst>
              <a:ext uri="{28A0092B-C50C-407E-A947-70E740481C1C}">
                <a14:useLocalDpi xmlns:a14="http://schemas.microsoft.com/office/drawing/2010/main"/>
              </a:ext>
            </a:extLst>
          </a:blip>
          <a:srcRect t="6667" b="15555"/>
          <a:stretch>
            <a:fillRect/>
          </a:stretch>
        </p:blipFill>
        <p:spPr bwMode="auto">
          <a:xfrm>
            <a:off x="0" y="1285875"/>
            <a:ext cx="9144000" cy="5495925"/>
          </a:xfrm>
          <a:prstGeom prst="rect">
            <a:avLst/>
          </a:prstGeom>
          <a:noFill/>
          <a:ln w="9525">
            <a:noFill/>
            <a:miter lim="800000"/>
            <a:headEnd/>
            <a:tailEnd/>
          </a:ln>
        </p:spPr>
      </p:pic>
      <p:sp>
        <p:nvSpPr>
          <p:cNvPr id="11267" name="TextBox 3"/>
          <p:cNvSpPr txBox="1">
            <a:spLocks noChangeArrowheads="1"/>
          </p:cNvSpPr>
          <p:nvPr/>
        </p:nvSpPr>
        <p:spPr bwMode="auto">
          <a:xfrm>
            <a:off x="2399482" y="76200"/>
            <a:ext cx="4345036" cy="1231106"/>
          </a:xfrm>
          <a:prstGeom prst="rect">
            <a:avLst/>
          </a:prstGeom>
          <a:noFill/>
          <a:ln w="9525">
            <a:noFill/>
            <a:miter lim="800000"/>
            <a:headEnd/>
            <a:tailEnd/>
          </a:ln>
        </p:spPr>
        <p:txBody>
          <a:bodyPr wrap="none">
            <a:spAutoFit/>
          </a:bodyPr>
          <a:lstStyle/>
          <a:p>
            <a:pPr algn="ctr"/>
            <a:r>
              <a:rPr lang="en-US" sz="2800" b="1" dirty="0">
                <a:solidFill>
                  <a:schemeClr val="bg1"/>
                </a:solidFill>
              </a:rPr>
              <a:t>EARLY ESTIMATES OF</a:t>
            </a:r>
            <a:br>
              <a:rPr lang="en-US" sz="2800" b="1" dirty="0">
                <a:solidFill>
                  <a:schemeClr val="bg1"/>
                </a:solidFill>
              </a:rPr>
            </a:br>
            <a:r>
              <a:rPr lang="en-US" sz="2800" b="1" dirty="0">
                <a:solidFill>
                  <a:schemeClr val="bg1"/>
                </a:solidFill>
              </a:rPr>
              <a:t>UPLAND RECHARGE VALUES</a:t>
            </a:r>
          </a:p>
          <a:p>
            <a:pPr algn="ctr"/>
            <a:r>
              <a:rPr lang="en-US" i="1" dirty="0">
                <a:solidFill>
                  <a:schemeClr val="bg1"/>
                </a:solidFill>
              </a:rPr>
              <a:t>Based on a “typical” 2.7 cm rain event.</a:t>
            </a:r>
          </a:p>
        </p:txBody>
      </p:sp>
      <p:pic>
        <p:nvPicPr>
          <p:cNvPr id="5" name="Picture 4" descr="EAA_LOGO_Black.jpg"/>
          <p:cNvPicPr>
            <a:picLocks noChangeAspect="1"/>
          </p:cNvPicPr>
          <p:nvPr/>
        </p:nvPicPr>
        <p:blipFill>
          <a:blip r:embed="rId3"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6" name="Picture 2" descr="http://www.uwyo.edu/polarbear/USGS%20logo.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ounded Rectangle 63"/>
          <p:cNvSpPr/>
          <p:nvPr/>
        </p:nvSpPr>
        <p:spPr>
          <a:xfrm>
            <a:off x="914400" y="1545384"/>
            <a:ext cx="7315200" cy="40172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a:grpSpLocks noChangeAspect="1"/>
          </p:cNvGrpSpPr>
          <p:nvPr/>
        </p:nvGrpSpPr>
        <p:grpSpPr>
          <a:xfrm>
            <a:off x="1747790" y="2616982"/>
            <a:ext cx="1328108" cy="2446445"/>
            <a:chOff x="943734" y="1445710"/>
            <a:chExt cx="2361080" cy="4349235"/>
          </a:xfrm>
        </p:grpSpPr>
        <p:cxnSp>
          <p:nvCxnSpPr>
            <p:cNvPr id="66" name="Straight Arrow Connector 65"/>
            <p:cNvCxnSpPr/>
            <p:nvPr/>
          </p:nvCxnSpPr>
          <p:spPr bwMode="auto">
            <a:xfrm>
              <a:off x="1608909" y="5090783"/>
              <a:ext cx="0" cy="697040"/>
            </a:xfrm>
            <a:prstGeom prst="straightConnector1">
              <a:avLst/>
            </a:prstGeom>
            <a:noFill/>
            <a:ln w="12700" cap="flat" cmpd="sng" algn="ctr">
              <a:solidFill>
                <a:srgbClr val="FF0000"/>
              </a:solidFill>
              <a:prstDash val="solid"/>
              <a:round/>
              <a:headEnd type="arrow"/>
              <a:tailEnd type="arrow"/>
            </a:ln>
            <a:effectLst/>
          </p:spPr>
        </p:cxnSp>
        <p:sp>
          <p:nvSpPr>
            <p:cNvPr id="67" name="TextBox 66"/>
            <p:cNvSpPr txBox="1"/>
            <p:nvPr/>
          </p:nvSpPr>
          <p:spPr>
            <a:xfrm>
              <a:off x="1131817" y="5261466"/>
              <a:ext cx="664569" cy="533479"/>
            </a:xfrm>
            <a:prstGeom prst="rect">
              <a:avLst/>
            </a:prstGeom>
            <a:noFill/>
          </p:spPr>
          <p:txBody>
            <a:bodyPr wrap="none" rtlCol="0">
              <a:spAutoFit/>
            </a:bodyPr>
            <a:lstStyle/>
            <a:p>
              <a:pPr eaLnBrk="0" fontAlgn="base" hangingPunct="0">
                <a:spcBef>
                  <a:spcPct val="0"/>
                </a:spcBef>
                <a:spcAft>
                  <a:spcPct val="60000"/>
                </a:spcAft>
                <a:buClr>
                  <a:srgbClr val="FF0000"/>
                </a:buClr>
                <a:buSzPct val="65000"/>
                <a:buFont typeface="Monotype Sorts" pitchFamily="2" charset="2"/>
                <a:buNone/>
              </a:pPr>
              <a:r>
                <a:rPr lang="el-GR" sz="1350" dirty="0">
                  <a:solidFill>
                    <a:srgbClr val="000000"/>
                  </a:solidFill>
                </a:rPr>
                <a:t>Δ</a:t>
              </a:r>
              <a:r>
                <a:rPr lang="en-US" sz="1350" dirty="0">
                  <a:solidFill>
                    <a:srgbClr val="000000"/>
                  </a:solidFill>
                </a:rPr>
                <a:t>h</a:t>
              </a:r>
            </a:p>
          </p:txBody>
        </p:sp>
        <p:cxnSp>
          <p:nvCxnSpPr>
            <p:cNvPr id="68" name="Straight Arrow Connector 67"/>
            <p:cNvCxnSpPr/>
            <p:nvPr/>
          </p:nvCxnSpPr>
          <p:spPr bwMode="auto">
            <a:xfrm flipH="1">
              <a:off x="1151098" y="2589677"/>
              <a:ext cx="1" cy="2377645"/>
            </a:xfrm>
            <a:prstGeom prst="straightConnector1">
              <a:avLst/>
            </a:prstGeom>
            <a:noFill/>
            <a:ln w="22225" cap="flat" cmpd="sng" algn="ctr">
              <a:solidFill>
                <a:schemeClr val="tx1"/>
              </a:solidFill>
              <a:prstDash val="solid"/>
              <a:round/>
              <a:headEnd type="none" w="lg" len="med"/>
              <a:tailEnd type="stealth" w="lg" len="lg"/>
            </a:ln>
            <a:effectLst/>
          </p:spPr>
        </p:cxnSp>
        <p:sp>
          <p:nvSpPr>
            <p:cNvPr id="69" name="TextBox 68"/>
            <p:cNvSpPr txBox="1"/>
            <p:nvPr/>
          </p:nvSpPr>
          <p:spPr>
            <a:xfrm>
              <a:off x="1171343" y="3720327"/>
              <a:ext cx="644622" cy="533479"/>
            </a:xfrm>
            <a:prstGeom prst="rect">
              <a:avLst/>
            </a:prstGeom>
            <a:noFill/>
          </p:spPr>
          <p:txBody>
            <a:bodyPr wrap="none" rtlCol="0">
              <a:spAutoFit/>
            </a:bodyPr>
            <a:lstStyle/>
            <a:p>
              <a:pPr eaLnBrk="0" fontAlgn="base" hangingPunct="0">
                <a:spcBef>
                  <a:spcPct val="0"/>
                </a:spcBef>
                <a:spcAft>
                  <a:spcPct val="60000"/>
                </a:spcAft>
                <a:buClr>
                  <a:srgbClr val="FF0000"/>
                </a:buClr>
                <a:buSzPct val="65000"/>
                <a:buFont typeface="Monotype Sorts" pitchFamily="2" charset="2"/>
                <a:buNone/>
              </a:pPr>
              <a:r>
                <a:rPr lang="el-GR" sz="1350" dirty="0">
                  <a:solidFill>
                    <a:srgbClr val="000000"/>
                  </a:solidFill>
                </a:rPr>
                <a:t>Δ</a:t>
              </a:r>
              <a:r>
                <a:rPr lang="en-US" sz="1350" dirty="0">
                  <a:solidFill>
                    <a:srgbClr val="000000"/>
                  </a:solidFill>
                </a:rPr>
                <a:t>S</a:t>
              </a:r>
            </a:p>
          </p:txBody>
        </p:sp>
        <p:sp>
          <p:nvSpPr>
            <p:cNvPr id="70" name="Cube 69"/>
            <p:cNvSpPr/>
            <p:nvPr/>
          </p:nvSpPr>
          <p:spPr>
            <a:xfrm>
              <a:off x="1700732" y="4788919"/>
              <a:ext cx="998530" cy="945095"/>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60000"/>
                </a:spcAft>
                <a:buClr>
                  <a:srgbClr val="FF0000"/>
                </a:buClr>
                <a:buSzPct val="65000"/>
                <a:buFont typeface="Monotype Sorts" pitchFamily="2" charset="2"/>
                <a:buNone/>
              </a:pPr>
              <a:endParaRPr lang="en-US" sz="1650">
                <a:solidFill>
                  <a:srgbClr val="FFFFFF"/>
                </a:solidFill>
                <a:effectLst>
                  <a:outerShdw blurRad="38100" dist="38100" dir="2700000" algn="tl">
                    <a:srgbClr val="000000">
                      <a:alpha val="43137"/>
                    </a:srgbClr>
                  </a:outerShdw>
                </a:effectLst>
              </a:endParaRPr>
            </a:p>
          </p:txBody>
        </p:sp>
        <p:sp>
          <p:nvSpPr>
            <p:cNvPr id="71" name="Cube 70"/>
            <p:cNvSpPr/>
            <p:nvPr/>
          </p:nvSpPr>
          <p:spPr>
            <a:xfrm>
              <a:off x="1700732" y="4131977"/>
              <a:ext cx="998530" cy="958806"/>
            </a:xfrm>
            <a:prstGeom prst="cube">
              <a:avLst/>
            </a:prstGeom>
            <a:pattFill prst="horzBrick">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60000"/>
                </a:spcAft>
                <a:buClr>
                  <a:srgbClr val="FF0000"/>
                </a:buClr>
                <a:buSzPct val="65000"/>
                <a:buFont typeface="Monotype Sorts" pitchFamily="2" charset="2"/>
                <a:buNone/>
              </a:pPr>
              <a:endParaRPr lang="en-US" sz="1650">
                <a:solidFill>
                  <a:srgbClr val="FFFFFF"/>
                </a:solidFill>
                <a:effectLst>
                  <a:outerShdw blurRad="38100" dist="38100" dir="2700000" algn="tl">
                    <a:srgbClr val="000000">
                      <a:alpha val="43137"/>
                    </a:srgbClr>
                  </a:outerShdw>
                </a:effectLst>
              </a:endParaRPr>
            </a:p>
          </p:txBody>
        </p:sp>
        <p:sp>
          <p:nvSpPr>
            <p:cNvPr id="72" name="Cube 71"/>
            <p:cNvSpPr/>
            <p:nvPr/>
          </p:nvSpPr>
          <p:spPr>
            <a:xfrm>
              <a:off x="1700732" y="3021953"/>
              <a:ext cx="995734" cy="1398054"/>
            </a:xfrm>
            <a:prstGeom prst="cube">
              <a:avLst/>
            </a:prstGeom>
            <a:pattFill prst="horzBrick">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60000"/>
                </a:spcAft>
                <a:buClr>
                  <a:srgbClr val="FF0000"/>
                </a:buClr>
                <a:buSzPct val="65000"/>
                <a:buFont typeface="Monotype Sorts" pitchFamily="2" charset="2"/>
                <a:buNone/>
              </a:pPr>
              <a:endParaRPr lang="en-US" sz="1650">
                <a:solidFill>
                  <a:srgbClr val="FFFFFF"/>
                </a:solidFill>
                <a:effectLst>
                  <a:outerShdw blurRad="38100" dist="38100" dir="2700000" algn="tl">
                    <a:srgbClr val="000000">
                      <a:alpha val="43137"/>
                    </a:srgbClr>
                  </a:outerShdw>
                </a:effectLst>
              </a:endParaRPr>
            </a:p>
          </p:txBody>
        </p:sp>
        <p:sp>
          <p:nvSpPr>
            <p:cNvPr id="73" name="Cube 72"/>
            <p:cNvSpPr/>
            <p:nvPr/>
          </p:nvSpPr>
          <p:spPr>
            <a:xfrm>
              <a:off x="1700732" y="2332914"/>
              <a:ext cx="998530" cy="960125"/>
            </a:xfrm>
            <a:prstGeom prst="cube">
              <a:avLst/>
            </a:prstGeom>
            <a:gradFill flip="none" rotWithShape="1">
              <a:gsLst>
                <a:gs pos="19000">
                  <a:schemeClr val="dk1">
                    <a:tint val="40000"/>
                    <a:satMod val="350000"/>
                  </a:schemeClr>
                </a:gs>
                <a:gs pos="30000">
                  <a:schemeClr val="dk1">
                    <a:tint val="45000"/>
                    <a:shade val="99000"/>
                    <a:satMod val="350000"/>
                  </a:schemeClr>
                </a:gs>
                <a:gs pos="100000">
                  <a:srgbClr val="333300"/>
                </a:gs>
              </a:gsLst>
              <a:lin ang="16200000" scaled="1"/>
              <a:tileRect/>
            </a:gradFill>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eaLnBrk="0" fontAlgn="base" hangingPunct="0">
                <a:spcBef>
                  <a:spcPct val="0"/>
                </a:spcBef>
                <a:spcAft>
                  <a:spcPct val="60000"/>
                </a:spcAft>
                <a:buClr>
                  <a:srgbClr val="FF0000"/>
                </a:buClr>
                <a:buSzPct val="65000"/>
                <a:buFont typeface="Monotype Sorts" pitchFamily="2" charset="2"/>
                <a:buNone/>
              </a:pPr>
              <a:endParaRPr lang="en-US" sz="1650">
                <a:solidFill>
                  <a:srgbClr val="FFFFFF"/>
                </a:solidFill>
                <a:effectLst>
                  <a:outerShdw blurRad="38100" dist="38100" dir="2700000" algn="tl">
                    <a:srgbClr val="000000">
                      <a:alpha val="43137"/>
                    </a:srgbClr>
                  </a:outerShdw>
                </a:effectLst>
              </a:endParaRPr>
            </a:p>
          </p:txBody>
        </p:sp>
        <p:cxnSp>
          <p:nvCxnSpPr>
            <p:cNvPr id="74" name="Straight Connector 73"/>
            <p:cNvCxnSpPr/>
            <p:nvPr/>
          </p:nvCxnSpPr>
          <p:spPr>
            <a:xfrm>
              <a:off x="1938657" y="3561874"/>
              <a:ext cx="4224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978599" y="3691968"/>
              <a:ext cx="4224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053872" y="3577638"/>
              <a:ext cx="0" cy="2853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2572339" y="3458422"/>
              <a:ext cx="134418" cy="1192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572339" y="3406589"/>
              <a:ext cx="0" cy="2853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284302" y="3680144"/>
              <a:ext cx="0" cy="2853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786257" y="4040470"/>
              <a:ext cx="498045" cy="23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938657" y="3953002"/>
              <a:ext cx="0" cy="2257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091057" y="4205802"/>
              <a:ext cx="0" cy="1253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189826" y="4233062"/>
              <a:ext cx="15360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2553137" y="4022734"/>
              <a:ext cx="76803" cy="542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629947" y="3792304"/>
              <a:ext cx="0" cy="1253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248647" y="3329434"/>
              <a:ext cx="17982" cy="2482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786257" y="3406589"/>
              <a:ext cx="4788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bwMode="auto">
            <a:xfrm flipH="1">
              <a:off x="1608909" y="2588712"/>
              <a:ext cx="12127" cy="2502071"/>
            </a:xfrm>
            <a:prstGeom prst="straightConnector1">
              <a:avLst/>
            </a:prstGeom>
            <a:noFill/>
            <a:ln w="12700" cap="flat" cmpd="sng" algn="ctr">
              <a:solidFill>
                <a:srgbClr val="FF0000"/>
              </a:solidFill>
              <a:prstDash val="solid"/>
              <a:round/>
              <a:headEnd type="arrow"/>
              <a:tailEnd type="arrow"/>
            </a:ln>
            <a:effectLst/>
          </p:spPr>
        </p:cxnSp>
        <p:cxnSp>
          <p:nvCxnSpPr>
            <p:cNvPr id="89" name="Straight Arrow Connector 88"/>
            <p:cNvCxnSpPr/>
            <p:nvPr/>
          </p:nvCxnSpPr>
          <p:spPr bwMode="auto">
            <a:xfrm flipH="1">
              <a:off x="943734" y="2589677"/>
              <a:ext cx="2" cy="739757"/>
            </a:xfrm>
            <a:prstGeom prst="straightConnector1">
              <a:avLst/>
            </a:prstGeom>
            <a:noFill/>
            <a:ln w="22225" cap="flat" cmpd="sng" algn="ctr">
              <a:gradFill>
                <a:gsLst>
                  <a:gs pos="0">
                    <a:srgbClr val="000000"/>
                  </a:gs>
                  <a:gs pos="0">
                    <a:srgbClr val="000040"/>
                  </a:gs>
                  <a:gs pos="50000">
                    <a:schemeClr val="bg1">
                      <a:lumMod val="85000"/>
                    </a:schemeClr>
                  </a:gs>
                  <a:gs pos="100000">
                    <a:srgbClr val="8F0040"/>
                  </a:gs>
                  <a:gs pos="100000">
                    <a:srgbClr val="FF0000"/>
                  </a:gs>
                  <a:gs pos="100000">
                    <a:srgbClr val="FFBF00"/>
                  </a:gs>
                </a:gsLst>
                <a:lin ang="5400000" scaled="0"/>
              </a:gradFill>
              <a:prstDash val="solid"/>
              <a:round/>
              <a:headEnd type="stealth" w="lg" len="lg"/>
              <a:tailEnd type="stealth" w="lg" len="lg"/>
            </a:ln>
            <a:effectLst/>
          </p:spPr>
        </p:cxnSp>
        <p:pic>
          <p:nvPicPr>
            <p:cNvPr id="90" name="Picture 5" descr="Honey Mesquite"/>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364" b="60727" l="364" r="98364"/>
                      </a14:imgEffect>
                    </a14:imgLayer>
                  </a14:imgProps>
                </a:ext>
                <a:ext uri="{28A0092B-C50C-407E-A947-70E740481C1C}">
                  <a14:useLocalDpi xmlns:a14="http://schemas.microsoft.com/office/drawing/2010/main"/>
                </a:ext>
              </a:extLst>
            </a:blip>
            <a:srcRect b="38502"/>
            <a:stretch/>
          </p:blipFill>
          <p:spPr bwMode="auto">
            <a:xfrm>
              <a:off x="1801460" y="1445710"/>
              <a:ext cx="1503354" cy="924533"/>
            </a:xfrm>
            <a:prstGeom prst="rect">
              <a:avLst/>
            </a:prstGeom>
            <a:noFill/>
            <a:extLst>
              <a:ext uri="{909E8E84-426E-40DD-AFC4-6F175D3DCCD1}">
                <a14:hiddenFill xmlns:a14="http://schemas.microsoft.com/office/drawing/2010/main">
                  <a:solidFill>
                    <a:srgbClr val="FFFFFF"/>
                  </a:solidFill>
                </a14:hiddenFill>
              </a:ext>
            </a:extLst>
          </p:spPr>
        </p:pic>
      </p:grpSp>
      <p:pic>
        <p:nvPicPr>
          <p:cNvPr id="91" name="Picture 9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65557" y="2296231"/>
            <a:ext cx="2190856" cy="2835224"/>
          </a:xfrm>
          <a:prstGeom prst="rect">
            <a:avLst/>
          </a:prstGeom>
        </p:spPr>
      </p:pic>
      <p:grpSp>
        <p:nvGrpSpPr>
          <p:cNvPr id="92" name="Group 91"/>
          <p:cNvGrpSpPr>
            <a:grpSpLocks noChangeAspect="1"/>
          </p:cNvGrpSpPr>
          <p:nvPr/>
        </p:nvGrpSpPr>
        <p:grpSpPr>
          <a:xfrm>
            <a:off x="3186019" y="3134641"/>
            <a:ext cx="2569495" cy="1404229"/>
            <a:chOff x="3032959" y="2562064"/>
            <a:chExt cx="5444858" cy="2975615"/>
          </a:xfrm>
        </p:grpSpPr>
        <p:grpSp>
          <p:nvGrpSpPr>
            <p:cNvPr id="93" name="Group 92"/>
            <p:cNvGrpSpPr/>
            <p:nvPr/>
          </p:nvGrpSpPr>
          <p:grpSpPr>
            <a:xfrm>
              <a:off x="3032959" y="2562064"/>
              <a:ext cx="5444858" cy="2975615"/>
              <a:chOff x="376911" y="1912775"/>
              <a:chExt cx="5444858" cy="2975615"/>
            </a:xfrm>
          </p:grpSpPr>
          <p:sp>
            <p:nvSpPr>
              <p:cNvPr id="99" name="Freeform 98"/>
              <p:cNvSpPr/>
              <p:nvPr/>
            </p:nvSpPr>
            <p:spPr>
              <a:xfrm>
                <a:off x="5684543" y="3924450"/>
                <a:ext cx="137226" cy="293370"/>
              </a:xfrm>
              <a:custGeom>
                <a:avLst/>
                <a:gdLst>
                  <a:gd name="connsiteX0" fmla="*/ 0 w 171450"/>
                  <a:gd name="connsiteY0" fmla="*/ 457200 h 485775"/>
                  <a:gd name="connsiteX1" fmla="*/ 157162 w 171450"/>
                  <a:gd name="connsiteY1" fmla="*/ 485775 h 485775"/>
                  <a:gd name="connsiteX2" fmla="*/ 171450 w 171450"/>
                  <a:gd name="connsiteY2" fmla="*/ 38100 h 485775"/>
                  <a:gd name="connsiteX3" fmla="*/ 33337 w 171450"/>
                  <a:gd name="connsiteY3" fmla="*/ 0 h 485775"/>
                  <a:gd name="connsiteX4" fmla="*/ 0 w 171450"/>
                  <a:gd name="connsiteY4" fmla="*/ 457200 h 485775"/>
                  <a:gd name="connsiteX0" fmla="*/ 0 w 171450"/>
                  <a:gd name="connsiteY0" fmla="*/ 419100 h 447675"/>
                  <a:gd name="connsiteX1" fmla="*/ 157162 w 171450"/>
                  <a:gd name="connsiteY1" fmla="*/ 447675 h 447675"/>
                  <a:gd name="connsiteX2" fmla="*/ 171450 w 171450"/>
                  <a:gd name="connsiteY2" fmla="*/ 0 h 447675"/>
                  <a:gd name="connsiteX3" fmla="*/ 4762 w 171450"/>
                  <a:gd name="connsiteY3" fmla="*/ 38100 h 447675"/>
                  <a:gd name="connsiteX4" fmla="*/ 0 w 171450"/>
                  <a:gd name="connsiteY4" fmla="*/ 419100 h 447675"/>
                  <a:gd name="connsiteX0" fmla="*/ 0 w 233362"/>
                  <a:gd name="connsiteY0" fmla="*/ 381000 h 409575"/>
                  <a:gd name="connsiteX1" fmla="*/ 157162 w 233362"/>
                  <a:gd name="connsiteY1" fmla="*/ 409575 h 409575"/>
                  <a:gd name="connsiteX2" fmla="*/ 233362 w 233362"/>
                  <a:gd name="connsiteY2" fmla="*/ 9525 h 409575"/>
                  <a:gd name="connsiteX3" fmla="*/ 4762 w 233362"/>
                  <a:gd name="connsiteY3" fmla="*/ 0 h 409575"/>
                  <a:gd name="connsiteX4" fmla="*/ 0 w 233362"/>
                  <a:gd name="connsiteY4" fmla="*/ 381000 h 409575"/>
                  <a:gd name="connsiteX0" fmla="*/ 0 w 204787"/>
                  <a:gd name="connsiteY0" fmla="*/ 381000 h 409575"/>
                  <a:gd name="connsiteX1" fmla="*/ 157162 w 204787"/>
                  <a:gd name="connsiteY1" fmla="*/ 409575 h 409575"/>
                  <a:gd name="connsiteX2" fmla="*/ 204787 w 204787"/>
                  <a:gd name="connsiteY2" fmla="*/ 14287 h 409575"/>
                  <a:gd name="connsiteX3" fmla="*/ 4762 w 204787"/>
                  <a:gd name="connsiteY3" fmla="*/ 0 h 409575"/>
                  <a:gd name="connsiteX4" fmla="*/ 0 w 204787"/>
                  <a:gd name="connsiteY4" fmla="*/ 381000 h 409575"/>
                  <a:gd name="connsiteX0" fmla="*/ 0 w 180974"/>
                  <a:gd name="connsiteY0" fmla="*/ 381000 h 409575"/>
                  <a:gd name="connsiteX1" fmla="*/ 157162 w 180974"/>
                  <a:gd name="connsiteY1" fmla="*/ 409575 h 409575"/>
                  <a:gd name="connsiteX2" fmla="*/ 180974 w 180974"/>
                  <a:gd name="connsiteY2" fmla="*/ 9525 h 409575"/>
                  <a:gd name="connsiteX3" fmla="*/ 4762 w 180974"/>
                  <a:gd name="connsiteY3" fmla="*/ 0 h 409575"/>
                  <a:gd name="connsiteX4" fmla="*/ 0 w 180974"/>
                  <a:gd name="connsiteY4" fmla="*/ 381000 h 409575"/>
                  <a:gd name="connsiteX0" fmla="*/ 0 w 157162"/>
                  <a:gd name="connsiteY0" fmla="*/ 381000 h 409575"/>
                  <a:gd name="connsiteX1" fmla="*/ 157162 w 157162"/>
                  <a:gd name="connsiteY1" fmla="*/ 409575 h 409575"/>
                  <a:gd name="connsiteX2" fmla="*/ 157161 w 157162"/>
                  <a:gd name="connsiteY2" fmla="*/ 9525 h 409575"/>
                  <a:gd name="connsiteX3" fmla="*/ 4762 w 157162"/>
                  <a:gd name="connsiteY3" fmla="*/ 0 h 409575"/>
                  <a:gd name="connsiteX4" fmla="*/ 0 w 157162"/>
                  <a:gd name="connsiteY4" fmla="*/ 381000 h 409575"/>
                  <a:gd name="connsiteX0" fmla="*/ 0 w 157162"/>
                  <a:gd name="connsiteY0" fmla="*/ 395288 h 423863"/>
                  <a:gd name="connsiteX1" fmla="*/ 157162 w 157162"/>
                  <a:gd name="connsiteY1" fmla="*/ 423863 h 423863"/>
                  <a:gd name="connsiteX2" fmla="*/ 157161 w 157162"/>
                  <a:gd name="connsiteY2" fmla="*/ 23813 h 423863"/>
                  <a:gd name="connsiteX3" fmla="*/ 14287 w 157162"/>
                  <a:gd name="connsiteY3" fmla="*/ 0 h 423863"/>
                  <a:gd name="connsiteX4" fmla="*/ 0 w 157162"/>
                  <a:gd name="connsiteY4" fmla="*/ 395288 h 423863"/>
                  <a:gd name="connsiteX0" fmla="*/ 0 w 157162"/>
                  <a:gd name="connsiteY0" fmla="*/ 414338 h 442913"/>
                  <a:gd name="connsiteX1" fmla="*/ 157162 w 157162"/>
                  <a:gd name="connsiteY1" fmla="*/ 442913 h 442913"/>
                  <a:gd name="connsiteX2" fmla="*/ 157161 w 157162"/>
                  <a:gd name="connsiteY2" fmla="*/ 42863 h 442913"/>
                  <a:gd name="connsiteX3" fmla="*/ 4762 w 157162"/>
                  <a:gd name="connsiteY3" fmla="*/ 0 h 442913"/>
                  <a:gd name="connsiteX4" fmla="*/ 0 w 157162"/>
                  <a:gd name="connsiteY4" fmla="*/ 414338 h 442913"/>
                  <a:gd name="connsiteX0" fmla="*/ 459 w 157621"/>
                  <a:gd name="connsiteY0" fmla="*/ 395288 h 423863"/>
                  <a:gd name="connsiteX1" fmla="*/ 157621 w 157621"/>
                  <a:gd name="connsiteY1" fmla="*/ 423863 h 423863"/>
                  <a:gd name="connsiteX2" fmla="*/ 157620 w 157621"/>
                  <a:gd name="connsiteY2" fmla="*/ 23813 h 423863"/>
                  <a:gd name="connsiteX3" fmla="*/ 458 w 157621"/>
                  <a:gd name="connsiteY3" fmla="*/ 0 h 423863"/>
                  <a:gd name="connsiteX4" fmla="*/ 459 w 157621"/>
                  <a:gd name="connsiteY4" fmla="*/ 395288 h 423863"/>
                  <a:gd name="connsiteX0" fmla="*/ 459 w 171908"/>
                  <a:gd name="connsiteY0" fmla="*/ 395288 h 395288"/>
                  <a:gd name="connsiteX1" fmla="*/ 171908 w 171908"/>
                  <a:gd name="connsiteY1" fmla="*/ 338138 h 395288"/>
                  <a:gd name="connsiteX2" fmla="*/ 157620 w 171908"/>
                  <a:gd name="connsiteY2" fmla="*/ 23813 h 395288"/>
                  <a:gd name="connsiteX3" fmla="*/ 458 w 171908"/>
                  <a:gd name="connsiteY3" fmla="*/ 0 h 395288"/>
                  <a:gd name="connsiteX4" fmla="*/ 459 w 171908"/>
                  <a:gd name="connsiteY4" fmla="*/ 395288 h 395288"/>
                  <a:gd name="connsiteX0" fmla="*/ 19133 w 171532"/>
                  <a:gd name="connsiteY0" fmla="*/ 366713 h 366713"/>
                  <a:gd name="connsiteX1" fmla="*/ 171532 w 171532"/>
                  <a:gd name="connsiteY1" fmla="*/ 338138 h 366713"/>
                  <a:gd name="connsiteX2" fmla="*/ 157244 w 171532"/>
                  <a:gd name="connsiteY2" fmla="*/ 23813 h 366713"/>
                  <a:gd name="connsiteX3" fmla="*/ 82 w 171532"/>
                  <a:gd name="connsiteY3" fmla="*/ 0 h 366713"/>
                  <a:gd name="connsiteX4" fmla="*/ 19133 w 171532"/>
                  <a:gd name="connsiteY4" fmla="*/ 366713 h 366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32" h="366713">
                    <a:moveTo>
                      <a:pt x="19133" y="366713"/>
                    </a:moveTo>
                    <a:lnTo>
                      <a:pt x="171532" y="338138"/>
                    </a:lnTo>
                    <a:cubicBezTo>
                      <a:pt x="171532" y="204788"/>
                      <a:pt x="157244" y="157163"/>
                      <a:pt x="157244" y="23813"/>
                    </a:cubicBezTo>
                    <a:lnTo>
                      <a:pt x="82" y="0"/>
                    </a:lnTo>
                    <a:cubicBezTo>
                      <a:pt x="-1505" y="127000"/>
                      <a:pt x="20720" y="239713"/>
                      <a:pt x="19133" y="366713"/>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60000"/>
                  </a:spcAft>
                  <a:buClr>
                    <a:srgbClr val="FF0000"/>
                  </a:buClr>
                  <a:buSzPct val="65000"/>
                  <a:buFont typeface="Monotype Sorts" pitchFamily="2" charset="2"/>
                  <a:buNone/>
                </a:pPr>
                <a:endParaRPr lang="en-US" sz="1650">
                  <a:solidFill>
                    <a:srgbClr val="FFFFFF"/>
                  </a:solidFill>
                  <a:effectLst>
                    <a:outerShdw blurRad="38100" dist="38100" dir="2700000" algn="tl">
                      <a:srgbClr val="000000">
                        <a:alpha val="43137"/>
                      </a:srgbClr>
                    </a:outerShdw>
                  </a:effectLst>
                </a:endParaRPr>
              </a:p>
            </p:txBody>
          </p:sp>
          <p:pic>
            <p:nvPicPr>
              <p:cNvPr id="100" name="Picture 2" descr="http://karst.iah.org/gifs/photos/karst_3_block_diagram.g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6911" y="1912775"/>
                <a:ext cx="5334000" cy="296418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8" descr="Eastern Redcedar"/>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ackgroundRemoval t="0" b="88364" l="5273" r="73455"/>
                        </a14:imgEffect>
                      </a14:imgLayer>
                    </a14:imgProps>
                  </a:ext>
                  <a:ext uri="{28A0092B-C50C-407E-A947-70E740481C1C}">
                    <a14:useLocalDpi xmlns:a14="http://schemas.microsoft.com/office/drawing/2010/main"/>
                  </a:ext>
                </a:extLst>
              </a:blip>
              <a:srcRect l="5350" r="25176" b="11117"/>
              <a:stretch/>
            </p:blipFill>
            <p:spPr bwMode="auto">
              <a:xfrm>
                <a:off x="3899649" y="2865465"/>
                <a:ext cx="145582" cy="186254"/>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2" descr="Live Oak (Encino)"/>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backgroundRemoval t="1273" b="66364" l="0" r="100000"/>
                        </a14:imgEffect>
                      </a14:imgLayer>
                    </a14:imgProps>
                  </a:ext>
                  <a:ext uri="{28A0092B-C50C-407E-A947-70E740481C1C}">
                    <a14:useLocalDpi xmlns:a14="http://schemas.microsoft.com/office/drawing/2010/main"/>
                  </a:ext>
                </a:extLst>
              </a:blip>
              <a:srcRect b="35007"/>
              <a:stretch/>
            </p:blipFill>
            <p:spPr bwMode="auto">
              <a:xfrm>
                <a:off x="3414489" y="3115980"/>
                <a:ext cx="420387" cy="272728"/>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5" descr="Honey Mesquite"/>
              <p:cNvPicPr>
                <a:picLocks noChangeAspect="1" noChangeArrowheads="1"/>
              </p:cNvPicPr>
              <p:nvPr/>
            </p:nvPicPr>
            <p:blipFill rotWithShape="1">
              <a:blip r:embed="rId10" cstate="screen">
                <a:extLst>
                  <a:ext uri="{BEBA8EAE-BF5A-486C-A8C5-ECC9F3942E4B}">
                    <a14:imgProps xmlns:a14="http://schemas.microsoft.com/office/drawing/2010/main">
                      <a14:imgLayer r:embed="rId11">
                        <a14:imgEffect>
                          <a14:backgroundRemoval t="364" b="60727" l="364" r="98364"/>
                        </a14:imgEffect>
                      </a14:imgLayer>
                    </a14:imgProps>
                  </a:ext>
                  <a:ext uri="{28A0092B-C50C-407E-A947-70E740481C1C}">
                    <a14:useLocalDpi xmlns:a14="http://schemas.microsoft.com/office/drawing/2010/main"/>
                  </a:ext>
                </a:extLst>
              </a:blip>
              <a:srcRect b="38502"/>
              <a:stretch/>
            </p:blipFill>
            <p:spPr bwMode="auto">
              <a:xfrm>
                <a:off x="2504794" y="2766069"/>
                <a:ext cx="426720" cy="262422"/>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8" descr="Eastern Redcedar"/>
              <p:cNvPicPr>
                <a:picLocks noChangeAspect="1" noChangeArrowheads="1"/>
              </p:cNvPicPr>
              <p:nvPr/>
            </p:nvPicPr>
            <p:blipFill rotWithShape="1">
              <a:blip r:embed="rId12" cstate="screen">
                <a:extLst>
                  <a:ext uri="{BEBA8EAE-BF5A-486C-A8C5-ECC9F3942E4B}">
                    <a14:imgProps xmlns:a14="http://schemas.microsoft.com/office/drawing/2010/main">
                      <a14:imgLayer r:embed="rId13">
                        <a14:imgEffect>
                          <a14:backgroundRemoval t="0" b="88364" l="5273" r="73455"/>
                        </a14:imgEffect>
                      </a14:imgLayer>
                    </a14:imgProps>
                  </a:ext>
                  <a:ext uri="{28A0092B-C50C-407E-A947-70E740481C1C}">
                    <a14:useLocalDpi xmlns:a14="http://schemas.microsoft.com/office/drawing/2010/main"/>
                  </a:ext>
                </a:extLst>
              </a:blip>
              <a:srcRect l="5350" r="25176" b="11117"/>
              <a:stretch/>
            </p:blipFill>
            <p:spPr bwMode="auto">
              <a:xfrm>
                <a:off x="3769165" y="2924249"/>
                <a:ext cx="181696" cy="232457"/>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8" descr="Eastern Redcedar"/>
              <p:cNvPicPr>
                <a:picLocks noChangeAspect="1" noChangeArrowheads="1"/>
              </p:cNvPicPr>
              <p:nvPr/>
            </p:nvPicPr>
            <p:blipFill rotWithShape="1">
              <a:blip r:embed="rId14" cstate="screen">
                <a:extLst>
                  <a:ext uri="{BEBA8EAE-BF5A-486C-A8C5-ECC9F3942E4B}">
                    <a14:imgProps xmlns:a14="http://schemas.microsoft.com/office/drawing/2010/main">
                      <a14:imgLayer r:embed="rId15">
                        <a14:imgEffect>
                          <a14:backgroundRemoval t="0" b="88364" l="5273" r="73455"/>
                        </a14:imgEffect>
                      </a14:imgLayer>
                    </a14:imgProps>
                  </a:ext>
                  <a:ext uri="{28A0092B-C50C-407E-A947-70E740481C1C}">
                    <a14:useLocalDpi xmlns:a14="http://schemas.microsoft.com/office/drawing/2010/main"/>
                  </a:ext>
                </a:extLst>
              </a:blip>
              <a:srcRect l="5350" r="25176" b="11117"/>
              <a:stretch/>
            </p:blipFill>
            <p:spPr bwMode="auto">
              <a:xfrm>
                <a:off x="4029978" y="2878133"/>
                <a:ext cx="203816" cy="260756"/>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0" descr="https://encrypted-tbn2.gstatic.com/images?q=tbn:ANd9GcQ6Zy3yC33DLqNz6x-GCn1vEOI--Z1gRmPn6bc2xah27C2Ch5vbaA"/>
              <p:cNvPicPr>
                <a:picLocks noChangeAspect="1" noChangeArrowheads="1"/>
              </p:cNvPicPr>
              <p:nvPr/>
            </p:nvPicPr>
            <p:blipFill>
              <a:blip r:embed="rId16" cstate="screen">
                <a:extLst>
                  <a:ext uri="{BEBA8EAE-BF5A-486C-A8C5-ECC9F3942E4B}">
                    <a14:imgProps xmlns:a14="http://schemas.microsoft.com/office/drawing/2010/main">
                      <a14:imgLayer r:embed="rId17">
                        <a14:imgEffect>
                          <a14:backgroundRemoval t="725" b="89493" l="0" r="100000"/>
                        </a14:imgEffect>
                      </a14:imgLayer>
                    </a14:imgProps>
                  </a:ext>
                  <a:ext uri="{28A0092B-C50C-407E-A947-70E740481C1C}">
                    <a14:useLocalDpi xmlns:a14="http://schemas.microsoft.com/office/drawing/2010/main"/>
                  </a:ext>
                </a:extLst>
              </a:blip>
              <a:srcRect/>
              <a:stretch>
                <a:fillRect/>
              </a:stretch>
            </p:blipFill>
            <p:spPr bwMode="auto">
              <a:xfrm>
                <a:off x="2931514" y="2963581"/>
                <a:ext cx="100495" cy="152399"/>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5" descr="Honey Mesquite"/>
              <p:cNvPicPr>
                <a:picLocks noChangeAspect="1" noChangeArrowheads="1"/>
              </p:cNvPicPr>
              <p:nvPr/>
            </p:nvPicPr>
            <p:blipFill rotWithShape="1">
              <a:blip r:embed="rId18" cstate="screen">
                <a:extLst>
                  <a:ext uri="{BEBA8EAE-BF5A-486C-A8C5-ECC9F3942E4B}">
                    <a14:imgProps xmlns:a14="http://schemas.microsoft.com/office/drawing/2010/main">
                      <a14:imgLayer r:embed="rId19">
                        <a14:imgEffect>
                          <a14:backgroundRemoval t="364" b="60727" l="364" r="98364"/>
                        </a14:imgEffect>
                      </a14:imgLayer>
                    </a14:imgProps>
                  </a:ext>
                  <a:ext uri="{28A0092B-C50C-407E-A947-70E740481C1C}">
                    <a14:useLocalDpi xmlns:a14="http://schemas.microsoft.com/office/drawing/2010/main"/>
                  </a:ext>
                </a:extLst>
              </a:blip>
              <a:srcRect b="38502"/>
              <a:stretch/>
            </p:blipFill>
            <p:spPr bwMode="auto">
              <a:xfrm>
                <a:off x="2815311" y="2804315"/>
                <a:ext cx="461010" cy="283512"/>
              </a:xfrm>
              <a:prstGeom prst="rect">
                <a:avLst/>
              </a:prstGeom>
              <a:noFill/>
              <a:extLst>
                <a:ext uri="{909E8E84-426E-40DD-AFC4-6F175D3DCCD1}">
                  <a14:hiddenFill xmlns:a14="http://schemas.microsoft.com/office/drawing/2010/main">
                    <a:solidFill>
                      <a:srgbClr val="FFFFFF"/>
                    </a:solidFill>
                  </a14:hiddenFill>
                </a:ext>
              </a:extLst>
            </p:spPr>
          </p:pic>
          <p:sp>
            <p:nvSpPr>
              <p:cNvPr id="108" name="Freeform 107"/>
              <p:cNvSpPr/>
              <p:nvPr/>
            </p:nvSpPr>
            <p:spPr>
              <a:xfrm>
                <a:off x="4551928" y="3928261"/>
                <a:ext cx="1147832" cy="914400"/>
              </a:xfrm>
              <a:custGeom>
                <a:avLst/>
                <a:gdLst>
                  <a:gd name="connsiteX0" fmla="*/ 0 w 1434790"/>
                  <a:gd name="connsiteY0" fmla="*/ 840058 h 1241502"/>
                  <a:gd name="connsiteX1" fmla="*/ 0 w 1434790"/>
                  <a:gd name="connsiteY1" fmla="*/ 1241502 h 1241502"/>
                  <a:gd name="connsiteX2" fmla="*/ 1434790 w 1434790"/>
                  <a:gd name="connsiteY2" fmla="*/ 304800 h 1241502"/>
                  <a:gd name="connsiteX3" fmla="*/ 1434790 w 1434790"/>
                  <a:gd name="connsiteY3" fmla="*/ 0 h 1241502"/>
                  <a:gd name="connsiteX4" fmla="*/ 0 w 1434790"/>
                  <a:gd name="connsiteY4" fmla="*/ 840058 h 1241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790" h="1241502">
                    <a:moveTo>
                      <a:pt x="0" y="840058"/>
                    </a:moveTo>
                    <a:lnTo>
                      <a:pt x="0" y="1241502"/>
                    </a:lnTo>
                    <a:lnTo>
                      <a:pt x="1434790" y="304800"/>
                    </a:lnTo>
                    <a:lnTo>
                      <a:pt x="1434790" y="0"/>
                    </a:lnTo>
                    <a:lnTo>
                      <a:pt x="0" y="84005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60000"/>
                  </a:spcAft>
                  <a:buClr>
                    <a:srgbClr val="FF0000"/>
                  </a:buClr>
                  <a:buSzPct val="65000"/>
                  <a:buFont typeface="Monotype Sorts" pitchFamily="2" charset="2"/>
                  <a:buNone/>
                </a:pPr>
                <a:endParaRPr lang="en-US" sz="1650">
                  <a:solidFill>
                    <a:srgbClr val="FFFFFF"/>
                  </a:solidFill>
                  <a:effectLst>
                    <a:outerShdw blurRad="38100" dist="38100" dir="2700000" algn="tl">
                      <a:srgbClr val="000000">
                        <a:alpha val="43137"/>
                      </a:srgbClr>
                    </a:outerShdw>
                  </a:effectLst>
                </a:endParaRPr>
              </a:p>
            </p:txBody>
          </p:sp>
          <p:sp>
            <p:nvSpPr>
              <p:cNvPr id="109" name="Freeform 108" title="stream"/>
              <p:cNvSpPr/>
              <p:nvPr/>
            </p:nvSpPr>
            <p:spPr>
              <a:xfrm>
                <a:off x="4669586" y="3966365"/>
                <a:ext cx="1151810" cy="920532"/>
              </a:xfrm>
              <a:custGeom>
                <a:avLst/>
                <a:gdLst>
                  <a:gd name="connsiteX0" fmla="*/ 0 w 1434790"/>
                  <a:gd name="connsiteY0" fmla="*/ 840058 h 1241502"/>
                  <a:gd name="connsiteX1" fmla="*/ 0 w 1434790"/>
                  <a:gd name="connsiteY1" fmla="*/ 1241502 h 1241502"/>
                  <a:gd name="connsiteX2" fmla="*/ 1434790 w 1434790"/>
                  <a:gd name="connsiteY2" fmla="*/ 304800 h 1241502"/>
                  <a:gd name="connsiteX3" fmla="*/ 1434790 w 1434790"/>
                  <a:gd name="connsiteY3" fmla="*/ 0 h 1241502"/>
                  <a:gd name="connsiteX4" fmla="*/ 0 w 1434790"/>
                  <a:gd name="connsiteY4" fmla="*/ 840058 h 1241502"/>
                  <a:gd name="connsiteX0" fmla="*/ 4763 w 1434790"/>
                  <a:gd name="connsiteY0" fmla="*/ 808969 h 1241502"/>
                  <a:gd name="connsiteX1" fmla="*/ 0 w 1434790"/>
                  <a:gd name="connsiteY1" fmla="*/ 1241502 h 1241502"/>
                  <a:gd name="connsiteX2" fmla="*/ 1434790 w 1434790"/>
                  <a:gd name="connsiteY2" fmla="*/ 304800 h 1241502"/>
                  <a:gd name="connsiteX3" fmla="*/ 1434790 w 1434790"/>
                  <a:gd name="connsiteY3" fmla="*/ 0 h 1241502"/>
                  <a:gd name="connsiteX4" fmla="*/ 4763 w 1434790"/>
                  <a:gd name="connsiteY4" fmla="*/ 808969 h 1241502"/>
                  <a:gd name="connsiteX0" fmla="*/ 211 w 1439763"/>
                  <a:gd name="connsiteY0" fmla="*/ 803788 h 1241502"/>
                  <a:gd name="connsiteX1" fmla="*/ 4973 w 1439763"/>
                  <a:gd name="connsiteY1" fmla="*/ 1241502 h 1241502"/>
                  <a:gd name="connsiteX2" fmla="*/ 1439763 w 1439763"/>
                  <a:gd name="connsiteY2" fmla="*/ 304800 h 1241502"/>
                  <a:gd name="connsiteX3" fmla="*/ 1439763 w 1439763"/>
                  <a:gd name="connsiteY3" fmla="*/ 0 h 1241502"/>
                  <a:gd name="connsiteX4" fmla="*/ 211 w 1439763"/>
                  <a:gd name="connsiteY4" fmla="*/ 803788 h 1241502"/>
                  <a:gd name="connsiteX0" fmla="*/ 211 w 1439763"/>
                  <a:gd name="connsiteY0" fmla="*/ 814151 h 1251865"/>
                  <a:gd name="connsiteX1" fmla="*/ 4973 w 1439763"/>
                  <a:gd name="connsiteY1" fmla="*/ 1251865 h 1251865"/>
                  <a:gd name="connsiteX2" fmla="*/ 1439763 w 1439763"/>
                  <a:gd name="connsiteY2" fmla="*/ 315163 h 1251865"/>
                  <a:gd name="connsiteX3" fmla="*/ 1406426 w 1439763"/>
                  <a:gd name="connsiteY3" fmla="*/ 0 h 1251865"/>
                  <a:gd name="connsiteX4" fmla="*/ 211 w 1439763"/>
                  <a:gd name="connsiteY4" fmla="*/ 814151 h 1251865"/>
                  <a:gd name="connsiteX0" fmla="*/ 211 w 1439763"/>
                  <a:gd name="connsiteY0" fmla="*/ 814151 h 1251865"/>
                  <a:gd name="connsiteX1" fmla="*/ 4973 w 1439763"/>
                  <a:gd name="connsiteY1" fmla="*/ 1251865 h 1251865"/>
                  <a:gd name="connsiteX2" fmla="*/ 1439763 w 1439763"/>
                  <a:gd name="connsiteY2" fmla="*/ 315163 h 1251865"/>
                  <a:gd name="connsiteX3" fmla="*/ 1420713 w 1439763"/>
                  <a:gd name="connsiteY3" fmla="*/ 0 h 1251865"/>
                  <a:gd name="connsiteX4" fmla="*/ 211 w 1439763"/>
                  <a:gd name="connsiteY4" fmla="*/ 814151 h 1251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763" h="1251865">
                    <a:moveTo>
                      <a:pt x="211" y="814151"/>
                    </a:moveTo>
                    <a:cubicBezTo>
                      <a:pt x="-1377" y="958329"/>
                      <a:pt x="6561" y="1107687"/>
                      <a:pt x="4973" y="1251865"/>
                    </a:cubicBezTo>
                    <a:lnTo>
                      <a:pt x="1439763" y="315163"/>
                    </a:lnTo>
                    <a:lnTo>
                      <a:pt x="1420713" y="0"/>
                    </a:lnTo>
                    <a:lnTo>
                      <a:pt x="211" y="814151"/>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60000"/>
                  </a:spcAft>
                  <a:buClr>
                    <a:srgbClr val="FF0000"/>
                  </a:buClr>
                  <a:buSzPct val="65000"/>
                  <a:buFont typeface="Monotype Sorts" pitchFamily="2" charset="2"/>
                  <a:buNone/>
                </a:pPr>
                <a:r>
                  <a:rPr lang="en-US" sz="900" dirty="0">
                    <a:solidFill>
                      <a:srgbClr val="000000"/>
                    </a:solidFill>
                    <a:effectLst>
                      <a:outerShdw blurRad="38100" dist="38100" dir="2700000" algn="tl">
                        <a:srgbClr val="000000">
                          <a:alpha val="43137"/>
                        </a:srgbClr>
                      </a:outerShdw>
                    </a:effectLst>
                  </a:rPr>
                  <a:t>river</a:t>
                </a:r>
              </a:p>
            </p:txBody>
          </p:sp>
          <p:sp>
            <p:nvSpPr>
              <p:cNvPr id="110" name="Freeform 109"/>
              <p:cNvSpPr/>
              <p:nvPr/>
            </p:nvSpPr>
            <p:spPr>
              <a:xfrm>
                <a:off x="4544680" y="4549300"/>
                <a:ext cx="126097" cy="339090"/>
              </a:xfrm>
              <a:custGeom>
                <a:avLst/>
                <a:gdLst>
                  <a:gd name="connsiteX0" fmla="*/ 0 w 171450"/>
                  <a:gd name="connsiteY0" fmla="*/ 457200 h 485775"/>
                  <a:gd name="connsiteX1" fmla="*/ 157162 w 171450"/>
                  <a:gd name="connsiteY1" fmla="*/ 485775 h 485775"/>
                  <a:gd name="connsiteX2" fmla="*/ 171450 w 171450"/>
                  <a:gd name="connsiteY2" fmla="*/ 38100 h 485775"/>
                  <a:gd name="connsiteX3" fmla="*/ 33337 w 171450"/>
                  <a:gd name="connsiteY3" fmla="*/ 0 h 485775"/>
                  <a:gd name="connsiteX4" fmla="*/ 0 w 171450"/>
                  <a:gd name="connsiteY4" fmla="*/ 457200 h 485775"/>
                  <a:gd name="connsiteX0" fmla="*/ 0 w 171450"/>
                  <a:gd name="connsiteY0" fmla="*/ 419100 h 447675"/>
                  <a:gd name="connsiteX1" fmla="*/ 157162 w 171450"/>
                  <a:gd name="connsiteY1" fmla="*/ 447675 h 447675"/>
                  <a:gd name="connsiteX2" fmla="*/ 171450 w 171450"/>
                  <a:gd name="connsiteY2" fmla="*/ 0 h 447675"/>
                  <a:gd name="connsiteX3" fmla="*/ 4762 w 171450"/>
                  <a:gd name="connsiteY3" fmla="*/ 38100 h 447675"/>
                  <a:gd name="connsiteX4" fmla="*/ 0 w 171450"/>
                  <a:gd name="connsiteY4" fmla="*/ 419100 h 447675"/>
                  <a:gd name="connsiteX0" fmla="*/ 0 w 233362"/>
                  <a:gd name="connsiteY0" fmla="*/ 381000 h 409575"/>
                  <a:gd name="connsiteX1" fmla="*/ 157162 w 233362"/>
                  <a:gd name="connsiteY1" fmla="*/ 409575 h 409575"/>
                  <a:gd name="connsiteX2" fmla="*/ 233362 w 233362"/>
                  <a:gd name="connsiteY2" fmla="*/ 9525 h 409575"/>
                  <a:gd name="connsiteX3" fmla="*/ 4762 w 233362"/>
                  <a:gd name="connsiteY3" fmla="*/ 0 h 409575"/>
                  <a:gd name="connsiteX4" fmla="*/ 0 w 233362"/>
                  <a:gd name="connsiteY4" fmla="*/ 381000 h 409575"/>
                  <a:gd name="connsiteX0" fmla="*/ 0 w 204787"/>
                  <a:gd name="connsiteY0" fmla="*/ 381000 h 409575"/>
                  <a:gd name="connsiteX1" fmla="*/ 157162 w 204787"/>
                  <a:gd name="connsiteY1" fmla="*/ 409575 h 409575"/>
                  <a:gd name="connsiteX2" fmla="*/ 204787 w 204787"/>
                  <a:gd name="connsiteY2" fmla="*/ 14287 h 409575"/>
                  <a:gd name="connsiteX3" fmla="*/ 4762 w 204787"/>
                  <a:gd name="connsiteY3" fmla="*/ 0 h 409575"/>
                  <a:gd name="connsiteX4" fmla="*/ 0 w 204787"/>
                  <a:gd name="connsiteY4" fmla="*/ 381000 h 409575"/>
                  <a:gd name="connsiteX0" fmla="*/ 0 w 180974"/>
                  <a:gd name="connsiteY0" fmla="*/ 381000 h 409575"/>
                  <a:gd name="connsiteX1" fmla="*/ 157162 w 180974"/>
                  <a:gd name="connsiteY1" fmla="*/ 409575 h 409575"/>
                  <a:gd name="connsiteX2" fmla="*/ 180974 w 180974"/>
                  <a:gd name="connsiteY2" fmla="*/ 9525 h 409575"/>
                  <a:gd name="connsiteX3" fmla="*/ 4762 w 180974"/>
                  <a:gd name="connsiteY3" fmla="*/ 0 h 409575"/>
                  <a:gd name="connsiteX4" fmla="*/ 0 w 180974"/>
                  <a:gd name="connsiteY4" fmla="*/ 381000 h 409575"/>
                  <a:gd name="connsiteX0" fmla="*/ 0 w 157162"/>
                  <a:gd name="connsiteY0" fmla="*/ 381000 h 409575"/>
                  <a:gd name="connsiteX1" fmla="*/ 157162 w 157162"/>
                  <a:gd name="connsiteY1" fmla="*/ 409575 h 409575"/>
                  <a:gd name="connsiteX2" fmla="*/ 157161 w 157162"/>
                  <a:gd name="connsiteY2" fmla="*/ 9525 h 409575"/>
                  <a:gd name="connsiteX3" fmla="*/ 4762 w 157162"/>
                  <a:gd name="connsiteY3" fmla="*/ 0 h 409575"/>
                  <a:gd name="connsiteX4" fmla="*/ 0 w 157162"/>
                  <a:gd name="connsiteY4" fmla="*/ 381000 h 409575"/>
                  <a:gd name="connsiteX0" fmla="*/ 0 w 157162"/>
                  <a:gd name="connsiteY0" fmla="*/ 395288 h 423863"/>
                  <a:gd name="connsiteX1" fmla="*/ 157162 w 157162"/>
                  <a:gd name="connsiteY1" fmla="*/ 423863 h 423863"/>
                  <a:gd name="connsiteX2" fmla="*/ 157161 w 157162"/>
                  <a:gd name="connsiteY2" fmla="*/ 23813 h 423863"/>
                  <a:gd name="connsiteX3" fmla="*/ 14287 w 157162"/>
                  <a:gd name="connsiteY3" fmla="*/ 0 h 423863"/>
                  <a:gd name="connsiteX4" fmla="*/ 0 w 157162"/>
                  <a:gd name="connsiteY4" fmla="*/ 395288 h 423863"/>
                  <a:gd name="connsiteX0" fmla="*/ 0 w 157162"/>
                  <a:gd name="connsiteY0" fmla="*/ 414338 h 442913"/>
                  <a:gd name="connsiteX1" fmla="*/ 157162 w 157162"/>
                  <a:gd name="connsiteY1" fmla="*/ 442913 h 442913"/>
                  <a:gd name="connsiteX2" fmla="*/ 157161 w 157162"/>
                  <a:gd name="connsiteY2" fmla="*/ 42863 h 442913"/>
                  <a:gd name="connsiteX3" fmla="*/ 4762 w 157162"/>
                  <a:gd name="connsiteY3" fmla="*/ 0 h 442913"/>
                  <a:gd name="connsiteX4" fmla="*/ 0 w 157162"/>
                  <a:gd name="connsiteY4" fmla="*/ 414338 h 442913"/>
                  <a:gd name="connsiteX0" fmla="*/ 459 w 157621"/>
                  <a:gd name="connsiteY0" fmla="*/ 395288 h 423863"/>
                  <a:gd name="connsiteX1" fmla="*/ 157621 w 157621"/>
                  <a:gd name="connsiteY1" fmla="*/ 423863 h 423863"/>
                  <a:gd name="connsiteX2" fmla="*/ 157620 w 157621"/>
                  <a:gd name="connsiteY2" fmla="*/ 23813 h 423863"/>
                  <a:gd name="connsiteX3" fmla="*/ 458 w 157621"/>
                  <a:gd name="connsiteY3" fmla="*/ 0 h 423863"/>
                  <a:gd name="connsiteX4" fmla="*/ 459 w 157621"/>
                  <a:gd name="connsiteY4" fmla="*/ 395288 h 423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21" h="423863">
                    <a:moveTo>
                      <a:pt x="459" y="395288"/>
                    </a:moveTo>
                    <a:lnTo>
                      <a:pt x="157621" y="423863"/>
                    </a:lnTo>
                    <a:cubicBezTo>
                      <a:pt x="157621" y="290513"/>
                      <a:pt x="157620" y="157163"/>
                      <a:pt x="157620" y="23813"/>
                    </a:cubicBezTo>
                    <a:lnTo>
                      <a:pt x="458" y="0"/>
                    </a:lnTo>
                    <a:cubicBezTo>
                      <a:pt x="-1129" y="127000"/>
                      <a:pt x="2046" y="268288"/>
                      <a:pt x="459" y="39528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60000"/>
                  </a:spcAft>
                  <a:buClr>
                    <a:srgbClr val="FF0000"/>
                  </a:buClr>
                  <a:buSzPct val="65000"/>
                  <a:buFont typeface="Monotype Sorts" pitchFamily="2" charset="2"/>
                  <a:buNone/>
                </a:pPr>
                <a:endParaRPr lang="en-US" sz="1650">
                  <a:solidFill>
                    <a:srgbClr val="FFFFFF"/>
                  </a:solidFill>
                  <a:effectLst>
                    <a:outerShdw blurRad="38100" dist="38100" dir="2700000" algn="tl">
                      <a:srgbClr val="000000">
                        <a:alpha val="43137"/>
                      </a:srgbClr>
                    </a:outerShdw>
                  </a:effectLst>
                </a:endParaRPr>
              </a:p>
            </p:txBody>
          </p:sp>
          <p:pic>
            <p:nvPicPr>
              <p:cNvPr id="111" name="Picture 5" descr="Honey Mesquite"/>
              <p:cNvPicPr>
                <a:picLocks noChangeAspect="1" noChangeArrowheads="1"/>
              </p:cNvPicPr>
              <p:nvPr/>
            </p:nvPicPr>
            <p:blipFill rotWithShape="1">
              <a:blip r:embed="rId20" cstate="screen">
                <a:extLst>
                  <a:ext uri="{BEBA8EAE-BF5A-486C-A8C5-ECC9F3942E4B}">
                    <a14:imgProps xmlns:a14="http://schemas.microsoft.com/office/drawing/2010/main">
                      <a14:imgLayer r:embed="rId21">
                        <a14:imgEffect>
                          <a14:backgroundRemoval t="364" b="60727" l="364" r="98364"/>
                        </a14:imgEffect>
                      </a14:imgLayer>
                    </a14:imgProps>
                  </a:ext>
                  <a:ext uri="{28A0092B-C50C-407E-A947-70E740481C1C}">
                    <a14:useLocalDpi xmlns:a14="http://schemas.microsoft.com/office/drawing/2010/main"/>
                  </a:ext>
                </a:extLst>
              </a:blip>
              <a:srcRect b="38502"/>
              <a:stretch/>
            </p:blipFill>
            <p:spPr bwMode="auto">
              <a:xfrm>
                <a:off x="2574940" y="2918469"/>
                <a:ext cx="436689" cy="268555"/>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 descr="http://www.nature-education.org/cart/grass-buffalo-i.jpg"/>
              <p:cNvPicPr>
                <a:picLocks noChangeAspect="1" noChangeArrowheads="1"/>
              </p:cNvPicPr>
              <p:nvPr/>
            </p:nvPicPr>
            <p:blipFill>
              <a:blip r:embed="rId22" cstate="screen">
                <a:extLst>
                  <a:ext uri="{BEBA8EAE-BF5A-486C-A8C5-ECC9F3942E4B}">
                    <a14:imgProps xmlns:a14="http://schemas.microsoft.com/office/drawing/2010/main">
                      <a14:imgLayer r:embed="rId23">
                        <a14:imgEffect>
                          <a14:backgroundRemoval t="661" b="98182" l="10000" r="100000"/>
                        </a14:imgEffect>
                      </a14:imgLayer>
                    </a14:imgProps>
                  </a:ext>
                  <a:ext uri="{28A0092B-C50C-407E-A947-70E740481C1C}">
                    <a14:useLocalDpi xmlns:a14="http://schemas.microsoft.com/office/drawing/2010/main"/>
                  </a:ext>
                </a:extLst>
              </a:blip>
              <a:srcRect/>
              <a:stretch>
                <a:fillRect/>
              </a:stretch>
            </p:blipFill>
            <p:spPr bwMode="auto">
              <a:xfrm>
                <a:off x="1732890" y="2962960"/>
                <a:ext cx="153619" cy="232348"/>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descr="http://www.nature-education.org/cart/grass-buffalo-i.jpg"/>
              <p:cNvPicPr>
                <a:picLocks noChangeAspect="1" noChangeArrowheads="1"/>
              </p:cNvPicPr>
              <p:nvPr/>
            </p:nvPicPr>
            <p:blipFill>
              <a:blip r:embed="rId22" cstate="screen">
                <a:extLst>
                  <a:ext uri="{BEBA8EAE-BF5A-486C-A8C5-ECC9F3942E4B}">
                    <a14:imgProps xmlns:a14="http://schemas.microsoft.com/office/drawing/2010/main">
                      <a14:imgLayer r:embed="rId23">
                        <a14:imgEffect>
                          <a14:backgroundRemoval t="661" b="98182" l="10000" r="100000"/>
                        </a14:imgEffect>
                      </a14:imgLayer>
                    </a14:imgProps>
                  </a:ext>
                  <a:ext uri="{28A0092B-C50C-407E-A947-70E740481C1C}">
                    <a14:useLocalDpi xmlns:a14="http://schemas.microsoft.com/office/drawing/2010/main"/>
                  </a:ext>
                </a:extLst>
              </a:blip>
              <a:srcRect/>
              <a:stretch>
                <a:fillRect/>
              </a:stretch>
            </p:blipFill>
            <p:spPr bwMode="auto">
              <a:xfrm>
                <a:off x="1885290" y="3115360"/>
                <a:ext cx="153619" cy="232348"/>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http://www.nature-education.org/cart/grass-buffalo-i.jpg"/>
              <p:cNvPicPr>
                <a:picLocks noChangeAspect="1" noChangeArrowheads="1"/>
              </p:cNvPicPr>
              <p:nvPr/>
            </p:nvPicPr>
            <p:blipFill>
              <a:blip r:embed="rId22" cstate="screen">
                <a:extLst>
                  <a:ext uri="{BEBA8EAE-BF5A-486C-A8C5-ECC9F3942E4B}">
                    <a14:imgProps xmlns:a14="http://schemas.microsoft.com/office/drawing/2010/main">
                      <a14:imgLayer r:embed="rId23">
                        <a14:imgEffect>
                          <a14:backgroundRemoval t="661" b="98182" l="10000" r="100000"/>
                        </a14:imgEffect>
                      </a14:imgLayer>
                    </a14:imgProps>
                  </a:ext>
                  <a:ext uri="{28A0092B-C50C-407E-A947-70E740481C1C}">
                    <a14:useLocalDpi xmlns:a14="http://schemas.microsoft.com/office/drawing/2010/main"/>
                  </a:ext>
                </a:extLst>
              </a:blip>
              <a:srcRect/>
              <a:stretch>
                <a:fillRect/>
              </a:stretch>
            </p:blipFill>
            <p:spPr bwMode="auto">
              <a:xfrm>
                <a:off x="1960460" y="2986926"/>
                <a:ext cx="153619" cy="232348"/>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 descr="http://www.nature-education.org/cart/grass-buffalo-i.jpg"/>
              <p:cNvPicPr>
                <a:picLocks noChangeAspect="1" noChangeArrowheads="1"/>
              </p:cNvPicPr>
              <p:nvPr/>
            </p:nvPicPr>
            <p:blipFill>
              <a:blip r:embed="rId22" cstate="screen">
                <a:extLst>
                  <a:ext uri="{BEBA8EAE-BF5A-486C-A8C5-ECC9F3942E4B}">
                    <a14:imgProps xmlns:a14="http://schemas.microsoft.com/office/drawing/2010/main">
                      <a14:imgLayer r:embed="rId23">
                        <a14:imgEffect>
                          <a14:backgroundRemoval t="661" b="98182" l="10000" r="100000"/>
                        </a14:imgEffect>
                      </a14:imgLayer>
                    </a14:imgProps>
                  </a:ext>
                  <a:ext uri="{28A0092B-C50C-407E-A947-70E740481C1C}">
                    <a14:useLocalDpi xmlns:a14="http://schemas.microsoft.com/office/drawing/2010/main"/>
                  </a:ext>
                </a:extLst>
              </a:blip>
              <a:srcRect/>
              <a:stretch>
                <a:fillRect/>
              </a:stretch>
            </p:blipFill>
            <p:spPr bwMode="auto">
              <a:xfrm>
                <a:off x="2040130" y="3151586"/>
                <a:ext cx="153619" cy="232348"/>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http://www.nature-education.org/cart/grass-buffalo-i.jpg"/>
              <p:cNvPicPr>
                <a:picLocks noChangeAspect="1" noChangeArrowheads="1"/>
              </p:cNvPicPr>
              <p:nvPr/>
            </p:nvPicPr>
            <p:blipFill>
              <a:blip r:embed="rId24" cstate="screen">
                <a:extLst>
                  <a:ext uri="{BEBA8EAE-BF5A-486C-A8C5-ECC9F3942E4B}">
                    <a14:imgProps xmlns:a14="http://schemas.microsoft.com/office/drawing/2010/main">
                      <a14:imgLayer r:embed="rId25">
                        <a14:imgEffect>
                          <a14:backgroundRemoval t="661" b="98182" l="10000" r="100000"/>
                        </a14:imgEffect>
                      </a14:imgLayer>
                    </a14:imgProps>
                  </a:ext>
                  <a:ext uri="{28A0092B-C50C-407E-A947-70E740481C1C}">
                    <a14:useLocalDpi xmlns:a14="http://schemas.microsoft.com/office/drawing/2010/main"/>
                  </a:ext>
                </a:extLst>
              </a:blip>
              <a:srcRect/>
              <a:stretch>
                <a:fillRect/>
              </a:stretch>
            </p:blipFill>
            <p:spPr bwMode="auto">
              <a:xfrm>
                <a:off x="1886511" y="2883012"/>
                <a:ext cx="101600" cy="153670"/>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http://www.nature-education.org/cart/grass-buffalo-i.jpg"/>
              <p:cNvPicPr>
                <a:picLocks noChangeAspect="1" noChangeArrowheads="1"/>
              </p:cNvPicPr>
              <p:nvPr/>
            </p:nvPicPr>
            <p:blipFill>
              <a:blip r:embed="rId24" cstate="screen">
                <a:extLst>
                  <a:ext uri="{BEBA8EAE-BF5A-486C-A8C5-ECC9F3942E4B}">
                    <a14:imgProps xmlns:a14="http://schemas.microsoft.com/office/drawing/2010/main">
                      <a14:imgLayer r:embed="rId25">
                        <a14:imgEffect>
                          <a14:backgroundRemoval t="661" b="98182" l="10000" r="100000"/>
                        </a14:imgEffect>
                      </a14:imgLayer>
                    </a14:imgProps>
                  </a:ext>
                  <a:ext uri="{28A0092B-C50C-407E-A947-70E740481C1C}">
                    <a14:useLocalDpi xmlns:a14="http://schemas.microsoft.com/office/drawing/2010/main"/>
                  </a:ext>
                </a:extLst>
              </a:blip>
              <a:srcRect/>
              <a:stretch>
                <a:fillRect/>
              </a:stretch>
            </p:blipFill>
            <p:spPr bwMode="auto">
              <a:xfrm>
                <a:off x="2113280" y="3035412"/>
                <a:ext cx="101600" cy="15367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http://www.nature-education.org/cart/grass-buffalo-i.jpg"/>
              <p:cNvPicPr>
                <a:picLocks noChangeAspect="1" noChangeArrowheads="1"/>
              </p:cNvPicPr>
              <p:nvPr/>
            </p:nvPicPr>
            <p:blipFill>
              <a:blip r:embed="rId22" cstate="screen">
                <a:extLst>
                  <a:ext uri="{BEBA8EAE-BF5A-486C-A8C5-ECC9F3942E4B}">
                    <a14:imgProps xmlns:a14="http://schemas.microsoft.com/office/drawing/2010/main">
                      <a14:imgLayer r:embed="rId23">
                        <a14:imgEffect>
                          <a14:backgroundRemoval t="661" b="98182" l="10000" r="100000"/>
                        </a14:imgEffect>
                      </a14:imgLayer>
                    </a14:imgProps>
                  </a:ext>
                  <a:ext uri="{28A0092B-C50C-407E-A947-70E740481C1C}">
                    <a14:useLocalDpi xmlns:a14="http://schemas.microsoft.com/office/drawing/2010/main"/>
                  </a:ext>
                </a:extLst>
              </a:blip>
              <a:srcRect/>
              <a:stretch>
                <a:fillRect/>
              </a:stretch>
            </p:blipFill>
            <p:spPr bwMode="auto">
              <a:xfrm>
                <a:off x="3458119" y="3326049"/>
                <a:ext cx="153619" cy="232348"/>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http://www.nature-education.org/cart/grass-buffalo-i.jpg"/>
              <p:cNvPicPr>
                <a:picLocks noChangeAspect="1" noChangeArrowheads="1"/>
              </p:cNvPicPr>
              <p:nvPr/>
            </p:nvPicPr>
            <p:blipFill>
              <a:blip r:embed="rId24" cstate="screen">
                <a:extLst>
                  <a:ext uri="{BEBA8EAE-BF5A-486C-A8C5-ECC9F3942E4B}">
                    <a14:imgProps xmlns:a14="http://schemas.microsoft.com/office/drawing/2010/main">
                      <a14:imgLayer r:embed="rId25">
                        <a14:imgEffect>
                          <a14:backgroundRemoval t="661" b="98182" l="10000" r="100000"/>
                        </a14:imgEffect>
                      </a14:imgLayer>
                    </a14:imgProps>
                  </a:ext>
                  <a:ext uri="{28A0092B-C50C-407E-A947-70E740481C1C}">
                    <a14:useLocalDpi xmlns:a14="http://schemas.microsoft.com/office/drawing/2010/main"/>
                  </a:ext>
                </a:extLst>
              </a:blip>
              <a:srcRect/>
              <a:stretch>
                <a:fillRect/>
              </a:stretch>
            </p:blipFill>
            <p:spPr bwMode="auto">
              <a:xfrm>
                <a:off x="2265680" y="3187812"/>
                <a:ext cx="101600" cy="15367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http://www.nature-education.org/cart/grass-buffalo-i.jpg"/>
              <p:cNvPicPr>
                <a:picLocks noChangeAspect="1" noChangeArrowheads="1"/>
              </p:cNvPicPr>
              <p:nvPr/>
            </p:nvPicPr>
            <p:blipFill>
              <a:blip r:embed="rId24" cstate="screen">
                <a:extLst>
                  <a:ext uri="{BEBA8EAE-BF5A-486C-A8C5-ECC9F3942E4B}">
                    <a14:imgProps xmlns:a14="http://schemas.microsoft.com/office/drawing/2010/main">
                      <a14:imgLayer r:embed="rId25">
                        <a14:imgEffect>
                          <a14:backgroundRemoval t="661" b="98182" l="10000" r="100000"/>
                        </a14:imgEffect>
                      </a14:imgLayer>
                    </a14:imgProps>
                  </a:ext>
                  <a:ext uri="{28A0092B-C50C-407E-A947-70E740481C1C}">
                    <a14:useLocalDpi xmlns:a14="http://schemas.microsoft.com/office/drawing/2010/main"/>
                  </a:ext>
                </a:extLst>
              </a:blip>
              <a:srcRect/>
              <a:stretch>
                <a:fillRect/>
              </a:stretch>
            </p:blipFill>
            <p:spPr bwMode="auto">
              <a:xfrm>
                <a:off x="3269630" y="3147721"/>
                <a:ext cx="101600" cy="153670"/>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descr="http://www.nature-education.org/cart/grass-buffalo-i.jpg"/>
              <p:cNvPicPr>
                <a:picLocks noChangeAspect="1" noChangeArrowheads="1"/>
              </p:cNvPicPr>
              <p:nvPr/>
            </p:nvPicPr>
            <p:blipFill>
              <a:blip r:embed="rId24" cstate="screen">
                <a:extLst>
                  <a:ext uri="{BEBA8EAE-BF5A-486C-A8C5-ECC9F3942E4B}">
                    <a14:imgProps xmlns:a14="http://schemas.microsoft.com/office/drawing/2010/main">
                      <a14:imgLayer r:embed="rId25">
                        <a14:imgEffect>
                          <a14:backgroundRemoval t="661" b="98182" l="10000" r="100000"/>
                        </a14:imgEffect>
                      </a14:imgLayer>
                    </a14:imgProps>
                  </a:ext>
                  <a:ext uri="{28A0092B-C50C-407E-A947-70E740481C1C}">
                    <a14:useLocalDpi xmlns:a14="http://schemas.microsoft.com/office/drawing/2010/main"/>
                  </a:ext>
                </a:extLst>
              </a:blip>
              <a:srcRect/>
              <a:stretch>
                <a:fillRect/>
              </a:stretch>
            </p:blipFill>
            <p:spPr bwMode="auto">
              <a:xfrm>
                <a:off x="3182899" y="3256675"/>
                <a:ext cx="101600" cy="153670"/>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2"/>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3075163" y="3083478"/>
                <a:ext cx="536575"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 name="Picture 2" descr="http://www.nature-education.org/cart/grass-buffalo-i.jpg"/>
              <p:cNvPicPr>
                <a:picLocks noChangeAspect="1" noChangeArrowheads="1"/>
              </p:cNvPicPr>
              <p:nvPr/>
            </p:nvPicPr>
            <p:blipFill>
              <a:blip r:embed="rId24" cstate="screen">
                <a:extLst>
                  <a:ext uri="{BEBA8EAE-BF5A-486C-A8C5-ECC9F3942E4B}">
                    <a14:imgProps xmlns:a14="http://schemas.microsoft.com/office/drawing/2010/main">
                      <a14:imgLayer r:embed="rId25">
                        <a14:imgEffect>
                          <a14:backgroundRemoval t="661" b="98182" l="10000" r="100000"/>
                        </a14:imgEffect>
                      </a14:imgLayer>
                    </a14:imgProps>
                  </a:ext>
                  <a:ext uri="{28A0092B-C50C-407E-A947-70E740481C1C}">
                    <a14:useLocalDpi xmlns:a14="http://schemas.microsoft.com/office/drawing/2010/main"/>
                  </a:ext>
                </a:extLst>
              </a:blip>
              <a:srcRect/>
              <a:stretch>
                <a:fillRect/>
              </a:stretch>
            </p:blipFill>
            <p:spPr bwMode="auto">
              <a:xfrm>
                <a:off x="4122136" y="3140500"/>
                <a:ext cx="101600" cy="153670"/>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 descr="http://www.nature-education.org/cart/grass-buffalo-i.jpg"/>
              <p:cNvPicPr>
                <a:picLocks noChangeAspect="1" noChangeArrowheads="1"/>
              </p:cNvPicPr>
              <p:nvPr/>
            </p:nvPicPr>
            <p:blipFill>
              <a:blip r:embed="rId24" cstate="screen">
                <a:extLst>
                  <a:ext uri="{BEBA8EAE-BF5A-486C-A8C5-ECC9F3942E4B}">
                    <a14:imgProps xmlns:a14="http://schemas.microsoft.com/office/drawing/2010/main">
                      <a14:imgLayer r:embed="rId25">
                        <a14:imgEffect>
                          <a14:backgroundRemoval t="661" b="98182" l="10000" r="100000"/>
                        </a14:imgEffect>
                      </a14:imgLayer>
                    </a14:imgProps>
                  </a:ext>
                  <a:ext uri="{28A0092B-C50C-407E-A947-70E740481C1C}">
                    <a14:useLocalDpi xmlns:a14="http://schemas.microsoft.com/office/drawing/2010/main"/>
                  </a:ext>
                </a:extLst>
              </a:blip>
              <a:srcRect/>
              <a:stretch>
                <a:fillRect/>
              </a:stretch>
            </p:blipFill>
            <p:spPr bwMode="auto">
              <a:xfrm>
                <a:off x="3624682" y="2922351"/>
                <a:ext cx="101600" cy="15367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1708657" y="2848471"/>
                <a:ext cx="536575"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 name="Picture 12" descr="Live Oak (Encino)"/>
              <p:cNvPicPr>
                <a:picLocks noChangeAspect="1" noChangeArrowheads="1"/>
              </p:cNvPicPr>
              <p:nvPr/>
            </p:nvPicPr>
            <p:blipFill rotWithShape="1">
              <a:blip r:embed="rId27" cstate="screen">
                <a:extLst>
                  <a:ext uri="{BEBA8EAE-BF5A-486C-A8C5-ECC9F3942E4B}">
                    <a14:imgProps xmlns:a14="http://schemas.microsoft.com/office/drawing/2010/main">
                      <a14:imgLayer r:embed="rId28">
                        <a14:imgEffect>
                          <a14:backgroundRemoval t="1273" b="66364" l="0" r="100000"/>
                        </a14:imgEffect>
                      </a14:imgLayer>
                    </a14:imgProps>
                  </a:ext>
                  <a:ext uri="{28A0092B-C50C-407E-A947-70E740481C1C}">
                    <a14:useLocalDpi xmlns:a14="http://schemas.microsoft.com/office/drawing/2010/main"/>
                  </a:ext>
                </a:extLst>
              </a:blip>
              <a:srcRect b="35007"/>
              <a:stretch/>
            </p:blipFill>
            <p:spPr bwMode="auto">
              <a:xfrm>
                <a:off x="3648051" y="3205379"/>
                <a:ext cx="463089" cy="30043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94" name="Straight Arrow Connector 93"/>
            <p:cNvCxnSpPr/>
            <p:nvPr/>
          </p:nvCxnSpPr>
          <p:spPr bwMode="auto">
            <a:xfrm>
              <a:off x="4009972" y="3297396"/>
              <a:ext cx="0" cy="440105"/>
            </a:xfrm>
            <a:prstGeom prst="straightConnector1">
              <a:avLst/>
            </a:prstGeom>
            <a:noFill/>
            <a:ln w="25400" cap="flat" cmpd="sng" algn="ctr">
              <a:solidFill>
                <a:schemeClr val="tx1"/>
              </a:solidFill>
              <a:prstDash val="solid"/>
              <a:bevel/>
              <a:headEnd type="none" w="lg" len="med"/>
              <a:tailEnd type="arrow"/>
            </a:ln>
            <a:effectLst>
              <a:outerShdw blurRad="50800" dist="50800" dir="5400000" algn="ctr" rotWithShape="0">
                <a:schemeClr val="bg1">
                  <a:lumMod val="75000"/>
                </a:schemeClr>
              </a:outerShdw>
            </a:effectLst>
            <a:scene3d>
              <a:camera prst="orthographicFront">
                <a:rot lat="2400000" lon="0" rev="2400000"/>
              </a:camera>
              <a:lightRig rig="threePt" dir="t"/>
            </a:scene3d>
          </p:spPr>
        </p:cxnSp>
        <p:sp>
          <p:nvSpPr>
            <p:cNvPr id="95" name="TextBox 94"/>
            <p:cNvSpPr txBox="1"/>
            <p:nvPr/>
          </p:nvSpPr>
          <p:spPr>
            <a:xfrm>
              <a:off x="3905679" y="3068338"/>
              <a:ext cx="826107" cy="635885"/>
            </a:xfrm>
            <a:prstGeom prst="rect">
              <a:avLst/>
            </a:prstGeom>
            <a:noFill/>
          </p:spPr>
          <p:txBody>
            <a:bodyPr wrap="none" rtlCol="0">
              <a:spAutoFit/>
            </a:bodyPr>
            <a:lstStyle/>
            <a:p>
              <a:pPr eaLnBrk="0" fontAlgn="base" hangingPunct="0">
                <a:spcBef>
                  <a:spcPct val="0"/>
                </a:spcBef>
                <a:spcAft>
                  <a:spcPct val="60000"/>
                </a:spcAft>
                <a:buClr>
                  <a:srgbClr val="FF0000"/>
                </a:buClr>
                <a:buSzPct val="65000"/>
                <a:buFont typeface="Monotype Sorts" pitchFamily="2" charset="2"/>
                <a:buNone/>
              </a:pPr>
              <a:r>
                <a:rPr lang="en-US" sz="1350" dirty="0">
                  <a:solidFill>
                    <a:srgbClr val="000000"/>
                  </a:solidFill>
                </a:rPr>
                <a:t>Q</a:t>
              </a:r>
              <a:r>
                <a:rPr lang="en-US" sz="1350" baseline="-25000" dirty="0">
                  <a:solidFill>
                    <a:srgbClr val="000000"/>
                  </a:solidFill>
                </a:rPr>
                <a:t>in</a:t>
              </a:r>
            </a:p>
          </p:txBody>
        </p:sp>
        <p:sp>
          <p:nvSpPr>
            <p:cNvPr id="96" name="TextBox 95"/>
            <p:cNvSpPr txBox="1"/>
            <p:nvPr/>
          </p:nvSpPr>
          <p:spPr>
            <a:xfrm>
              <a:off x="7200728" y="4400167"/>
              <a:ext cx="978966" cy="635885"/>
            </a:xfrm>
            <a:prstGeom prst="rect">
              <a:avLst/>
            </a:prstGeom>
            <a:noFill/>
          </p:spPr>
          <p:txBody>
            <a:bodyPr wrap="none" rtlCol="0">
              <a:spAutoFit/>
            </a:bodyPr>
            <a:lstStyle/>
            <a:p>
              <a:pPr eaLnBrk="0" fontAlgn="base" hangingPunct="0">
                <a:spcBef>
                  <a:spcPct val="0"/>
                </a:spcBef>
                <a:spcAft>
                  <a:spcPct val="60000"/>
                </a:spcAft>
                <a:buClr>
                  <a:srgbClr val="FF0000"/>
                </a:buClr>
                <a:buSzPct val="65000"/>
                <a:buFont typeface="Monotype Sorts" pitchFamily="2" charset="2"/>
                <a:buNone/>
              </a:pPr>
              <a:r>
                <a:rPr lang="en-US" sz="1350" dirty="0" err="1">
                  <a:solidFill>
                    <a:srgbClr val="FF0000"/>
                  </a:solidFill>
                </a:rPr>
                <a:t>Q</a:t>
              </a:r>
              <a:r>
                <a:rPr lang="en-US" sz="1350" baseline="-25000" dirty="0" err="1">
                  <a:solidFill>
                    <a:srgbClr val="FF0000"/>
                  </a:solidFill>
                </a:rPr>
                <a:t>out</a:t>
              </a:r>
              <a:endParaRPr lang="en-US" sz="1350" baseline="-25000" dirty="0">
                <a:solidFill>
                  <a:srgbClr val="FF0000"/>
                </a:solidFill>
              </a:endParaRPr>
            </a:p>
          </p:txBody>
        </p:sp>
        <p:cxnSp>
          <p:nvCxnSpPr>
            <p:cNvPr id="97" name="Straight Arrow Connector 96"/>
            <p:cNvCxnSpPr/>
            <p:nvPr/>
          </p:nvCxnSpPr>
          <p:spPr bwMode="auto">
            <a:xfrm>
              <a:off x="7001079" y="4852119"/>
              <a:ext cx="361689" cy="49099"/>
            </a:xfrm>
            <a:prstGeom prst="straightConnector1">
              <a:avLst/>
            </a:prstGeom>
            <a:noFill/>
            <a:ln w="25400" cap="flat" cmpd="sng" algn="ctr">
              <a:solidFill>
                <a:srgbClr val="FF0000"/>
              </a:solidFill>
              <a:prstDash val="solid"/>
              <a:bevel/>
              <a:headEnd type="none" w="lg" len="med"/>
              <a:tailEnd type="arrow"/>
            </a:ln>
            <a:effectLst>
              <a:outerShdw blurRad="50800" dist="50800" dir="5400000" algn="ctr" rotWithShape="0">
                <a:schemeClr val="bg1">
                  <a:lumMod val="75000"/>
                </a:schemeClr>
              </a:outerShdw>
            </a:effectLst>
            <a:scene3d>
              <a:camera prst="orthographicFront">
                <a:rot lat="0" lon="0" rev="0"/>
              </a:camera>
              <a:lightRig rig="threePt" dir="t"/>
            </a:scene3d>
          </p:spPr>
        </p:cxnSp>
        <p:sp>
          <p:nvSpPr>
            <p:cNvPr id="98" name="TextBox 97"/>
            <p:cNvSpPr txBox="1"/>
            <p:nvPr/>
          </p:nvSpPr>
          <p:spPr>
            <a:xfrm>
              <a:off x="4849797" y="4204408"/>
              <a:ext cx="768363" cy="635885"/>
            </a:xfrm>
            <a:prstGeom prst="rect">
              <a:avLst/>
            </a:prstGeom>
            <a:noFill/>
          </p:spPr>
          <p:txBody>
            <a:bodyPr wrap="none" rtlCol="0">
              <a:spAutoFit/>
            </a:bodyPr>
            <a:lstStyle/>
            <a:p>
              <a:pPr eaLnBrk="0" fontAlgn="base" hangingPunct="0">
                <a:spcBef>
                  <a:spcPct val="0"/>
                </a:spcBef>
                <a:spcAft>
                  <a:spcPct val="60000"/>
                </a:spcAft>
                <a:buClr>
                  <a:srgbClr val="FF0000"/>
                </a:buClr>
                <a:buSzPct val="65000"/>
                <a:buFont typeface="Monotype Sorts" pitchFamily="2" charset="2"/>
                <a:buNone/>
              </a:pPr>
              <a:r>
                <a:rPr lang="el-GR" sz="1350" dirty="0">
                  <a:solidFill>
                    <a:srgbClr val="000000"/>
                  </a:solidFill>
                </a:rPr>
                <a:t>Δ</a:t>
              </a:r>
              <a:r>
                <a:rPr lang="en-US" sz="1350" dirty="0">
                  <a:solidFill>
                    <a:srgbClr val="000000"/>
                  </a:solidFill>
                </a:rPr>
                <a:t>S</a:t>
              </a:r>
            </a:p>
          </p:txBody>
        </p:sp>
      </p:grpSp>
      <p:sp>
        <p:nvSpPr>
          <p:cNvPr id="127" name="TextBox 126"/>
          <p:cNvSpPr txBox="1"/>
          <p:nvPr/>
        </p:nvSpPr>
        <p:spPr>
          <a:xfrm>
            <a:off x="6669497" y="2642684"/>
            <a:ext cx="713722" cy="300082"/>
          </a:xfrm>
          <a:prstGeom prst="rect">
            <a:avLst/>
          </a:prstGeom>
          <a:noFill/>
        </p:spPr>
        <p:txBody>
          <a:bodyPr wrap="none" rtlCol="0">
            <a:spAutoFit/>
          </a:bodyPr>
          <a:lstStyle/>
          <a:p>
            <a:pPr eaLnBrk="0" fontAlgn="base" hangingPunct="0">
              <a:spcBef>
                <a:spcPct val="0"/>
              </a:spcBef>
              <a:spcAft>
                <a:spcPct val="60000"/>
              </a:spcAft>
              <a:buClr>
                <a:srgbClr val="FF0000"/>
              </a:buClr>
              <a:buSzPct val="65000"/>
              <a:buFont typeface="Monotype Sorts" pitchFamily="2" charset="2"/>
              <a:buNone/>
            </a:pPr>
            <a:r>
              <a:rPr lang="en-US" sz="1350" dirty="0">
                <a:solidFill>
                  <a:srgbClr val="CC3300"/>
                </a:solidFill>
                <a:effectLst>
                  <a:outerShdw blurRad="38100" dist="38100" dir="2700000" algn="tl">
                    <a:srgbClr val="000000">
                      <a:alpha val="43137"/>
                    </a:srgbClr>
                  </a:outerShdw>
                </a:effectLst>
              </a:rPr>
              <a:t>Well 10</a:t>
            </a:r>
          </a:p>
        </p:txBody>
      </p:sp>
      <p:sp>
        <p:nvSpPr>
          <p:cNvPr id="128" name="TextBox 127"/>
          <p:cNvSpPr txBox="1"/>
          <p:nvPr/>
        </p:nvSpPr>
        <p:spPr>
          <a:xfrm>
            <a:off x="6363729" y="3344535"/>
            <a:ext cx="980781" cy="300082"/>
          </a:xfrm>
          <a:prstGeom prst="rect">
            <a:avLst/>
          </a:prstGeom>
          <a:noFill/>
        </p:spPr>
        <p:txBody>
          <a:bodyPr wrap="none" rtlCol="0">
            <a:spAutoFit/>
          </a:bodyPr>
          <a:lstStyle/>
          <a:p>
            <a:pPr eaLnBrk="0" fontAlgn="base" hangingPunct="0">
              <a:spcBef>
                <a:spcPct val="0"/>
              </a:spcBef>
              <a:spcAft>
                <a:spcPct val="60000"/>
              </a:spcAft>
              <a:buClr>
                <a:srgbClr val="FF0000"/>
              </a:buClr>
              <a:buSzPct val="65000"/>
              <a:buFont typeface="Monotype Sorts" pitchFamily="2" charset="2"/>
              <a:buNone/>
            </a:pPr>
            <a:r>
              <a:rPr lang="en-US" sz="1350" dirty="0">
                <a:solidFill>
                  <a:srgbClr val="CC3300"/>
                </a:solidFill>
                <a:effectLst>
                  <a:outerShdw blurRad="38100" dist="38100" dir="2700000" algn="tl">
                    <a:srgbClr val="000000">
                      <a:alpha val="43137"/>
                    </a:srgbClr>
                  </a:outerShdw>
                </a:effectLst>
              </a:rPr>
              <a:t>Water Tank</a:t>
            </a:r>
          </a:p>
        </p:txBody>
      </p:sp>
      <p:sp>
        <p:nvSpPr>
          <p:cNvPr id="129" name="TextBox 128"/>
          <p:cNvSpPr txBox="1"/>
          <p:nvPr/>
        </p:nvSpPr>
        <p:spPr>
          <a:xfrm>
            <a:off x="6529675" y="4331597"/>
            <a:ext cx="992579" cy="300082"/>
          </a:xfrm>
          <a:prstGeom prst="rect">
            <a:avLst/>
          </a:prstGeom>
          <a:noFill/>
        </p:spPr>
        <p:txBody>
          <a:bodyPr wrap="none" rtlCol="0">
            <a:spAutoFit/>
          </a:bodyPr>
          <a:lstStyle/>
          <a:p>
            <a:pPr eaLnBrk="0" fontAlgn="base" hangingPunct="0">
              <a:spcBef>
                <a:spcPct val="0"/>
              </a:spcBef>
              <a:spcAft>
                <a:spcPct val="60000"/>
              </a:spcAft>
              <a:buClr>
                <a:srgbClr val="FF0000"/>
              </a:buClr>
              <a:buSzPct val="65000"/>
              <a:buFont typeface="Monotype Sorts" pitchFamily="2" charset="2"/>
              <a:buNone/>
            </a:pPr>
            <a:r>
              <a:rPr lang="en-US" sz="1350" dirty="0">
                <a:solidFill>
                  <a:srgbClr val="CC3300"/>
                </a:solidFill>
                <a:effectLst>
                  <a:outerShdw blurRad="38100" dist="38100" dir="2700000" algn="tl">
                    <a:srgbClr val="000000">
                      <a:alpha val="43137"/>
                    </a:srgbClr>
                  </a:outerShdw>
                </a:effectLst>
              </a:rPr>
              <a:t>Bunny Hole</a:t>
            </a:r>
          </a:p>
        </p:txBody>
      </p:sp>
      <p:sp>
        <p:nvSpPr>
          <p:cNvPr id="130" name="5-Point Star 129"/>
          <p:cNvSpPr/>
          <p:nvPr/>
        </p:nvSpPr>
        <p:spPr bwMode="auto">
          <a:xfrm>
            <a:off x="6619490" y="2855336"/>
            <a:ext cx="100013" cy="76800"/>
          </a:xfrm>
          <a:prstGeom prst="star5">
            <a:avLst/>
          </a:prstGeom>
          <a:solidFill>
            <a:schemeClr val="tx1"/>
          </a:solidFill>
          <a:ln w="12700" cap="flat" cmpd="sng" algn="ctr">
            <a:solidFill>
              <a:srgbClr val="FF0000"/>
            </a:solidFill>
            <a:prstDash val="solid"/>
            <a:round/>
            <a:headEnd type="stealth" w="lg"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60000"/>
              </a:spcAft>
              <a:buClr>
                <a:srgbClr val="FF0000"/>
              </a:buClr>
              <a:buSzPct val="65000"/>
              <a:buFont typeface="Monotype Sorts" pitchFamily="2" charset="2"/>
              <a:buNone/>
            </a:pPr>
            <a:endParaRPr lang="en-US" sz="1650">
              <a:solidFill>
                <a:srgbClr val="CC3300"/>
              </a:solidFill>
              <a:effectLst>
                <a:outerShdw blurRad="38100" dist="38100" dir="2700000" algn="tl">
                  <a:srgbClr val="000000">
                    <a:alpha val="43137"/>
                  </a:srgbClr>
                </a:outerShdw>
              </a:effectLst>
              <a:latin typeface="Comic Sans MS" pitchFamily="66" charset="0"/>
            </a:endParaRPr>
          </a:p>
        </p:txBody>
      </p:sp>
      <p:sp>
        <p:nvSpPr>
          <p:cNvPr id="131" name="5-Point Star 130"/>
          <p:cNvSpPr/>
          <p:nvPr/>
        </p:nvSpPr>
        <p:spPr bwMode="auto">
          <a:xfrm>
            <a:off x="7158037" y="4583570"/>
            <a:ext cx="100013" cy="76800"/>
          </a:xfrm>
          <a:prstGeom prst="star5">
            <a:avLst/>
          </a:prstGeom>
          <a:solidFill>
            <a:schemeClr val="tx1"/>
          </a:solidFill>
          <a:ln w="12700" cap="flat" cmpd="sng" algn="ctr">
            <a:solidFill>
              <a:srgbClr val="FF0000"/>
            </a:solidFill>
            <a:prstDash val="solid"/>
            <a:round/>
            <a:headEnd type="stealth" w="lg"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60000"/>
              </a:spcAft>
              <a:buClr>
                <a:srgbClr val="FF0000"/>
              </a:buClr>
              <a:buSzPct val="65000"/>
              <a:buFont typeface="Monotype Sorts" pitchFamily="2" charset="2"/>
              <a:buNone/>
            </a:pPr>
            <a:endParaRPr lang="en-US" sz="1650">
              <a:solidFill>
                <a:srgbClr val="CC3300"/>
              </a:solidFill>
              <a:effectLst>
                <a:outerShdw blurRad="38100" dist="38100" dir="2700000" algn="tl">
                  <a:srgbClr val="000000">
                    <a:alpha val="43137"/>
                  </a:srgbClr>
                </a:outerShdw>
              </a:effectLst>
              <a:latin typeface="Comic Sans MS" pitchFamily="66" charset="0"/>
            </a:endParaRPr>
          </a:p>
        </p:txBody>
      </p:sp>
      <p:sp>
        <p:nvSpPr>
          <p:cNvPr id="132" name="5-Point Star 131"/>
          <p:cNvSpPr/>
          <p:nvPr/>
        </p:nvSpPr>
        <p:spPr bwMode="auto">
          <a:xfrm>
            <a:off x="7158037" y="3309269"/>
            <a:ext cx="100013" cy="76800"/>
          </a:xfrm>
          <a:prstGeom prst="star5">
            <a:avLst/>
          </a:prstGeom>
          <a:solidFill>
            <a:schemeClr val="tx1"/>
          </a:solidFill>
          <a:ln w="12700" cap="flat" cmpd="sng" algn="ctr">
            <a:solidFill>
              <a:srgbClr val="FF0000"/>
            </a:solidFill>
            <a:prstDash val="solid"/>
            <a:round/>
            <a:headEnd type="stealth" w="lg"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60000"/>
              </a:spcAft>
              <a:buClr>
                <a:srgbClr val="FF0000"/>
              </a:buClr>
              <a:buSzPct val="65000"/>
              <a:buFont typeface="Monotype Sorts" pitchFamily="2" charset="2"/>
              <a:buNone/>
            </a:pPr>
            <a:endParaRPr lang="en-US" sz="1650">
              <a:solidFill>
                <a:srgbClr val="CC3300"/>
              </a:solidFill>
              <a:effectLst>
                <a:outerShdw blurRad="38100" dist="38100" dir="2700000" algn="tl">
                  <a:srgbClr val="000000">
                    <a:alpha val="43137"/>
                  </a:srgbClr>
                </a:outerShdw>
              </a:effectLst>
              <a:latin typeface="Comic Sans MS" pitchFamily="66" charset="0"/>
            </a:endParaRPr>
          </a:p>
        </p:txBody>
      </p:sp>
      <p:sp>
        <p:nvSpPr>
          <p:cNvPr id="133" name="TextBox 132"/>
          <p:cNvSpPr txBox="1"/>
          <p:nvPr/>
        </p:nvSpPr>
        <p:spPr>
          <a:xfrm>
            <a:off x="1845382" y="5677360"/>
            <a:ext cx="5363456" cy="400110"/>
          </a:xfrm>
          <a:prstGeom prst="rect">
            <a:avLst/>
          </a:prstGeom>
          <a:noFill/>
        </p:spPr>
        <p:txBody>
          <a:bodyPr wrap="none" rtlCol="0">
            <a:spAutoFit/>
          </a:bodyPr>
          <a:lstStyle/>
          <a:p>
            <a:pPr eaLnBrk="0" fontAlgn="base" hangingPunct="0">
              <a:spcBef>
                <a:spcPct val="0"/>
              </a:spcBef>
              <a:spcAft>
                <a:spcPct val="60000"/>
              </a:spcAft>
              <a:buClr>
                <a:srgbClr val="FF0000"/>
              </a:buClr>
              <a:buSzPct val="65000"/>
              <a:buFont typeface="Monotype Sorts" pitchFamily="2" charset="2"/>
              <a:buNone/>
            </a:pPr>
            <a:r>
              <a:rPr lang="en-US" sz="2000" dirty="0">
                <a:solidFill>
                  <a:schemeClr val="bg1"/>
                </a:solidFill>
              </a:rPr>
              <a:t>Collaborative efforts between BEG, EAA, and DOD</a:t>
            </a:r>
          </a:p>
        </p:txBody>
      </p:sp>
      <p:sp>
        <p:nvSpPr>
          <p:cNvPr id="134" name="TextBox 133"/>
          <p:cNvSpPr txBox="1"/>
          <p:nvPr/>
        </p:nvSpPr>
        <p:spPr>
          <a:xfrm>
            <a:off x="1749522" y="1574349"/>
            <a:ext cx="1138797" cy="923330"/>
          </a:xfrm>
          <a:prstGeom prst="rect">
            <a:avLst/>
          </a:prstGeom>
          <a:noFill/>
        </p:spPr>
        <p:txBody>
          <a:bodyPr wrap="square" rtlCol="0">
            <a:spAutoFit/>
          </a:bodyPr>
          <a:lstStyle/>
          <a:p>
            <a:pPr algn="ctr" eaLnBrk="0" fontAlgn="base" hangingPunct="0">
              <a:spcBef>
                <a:spcPct val="0"/>
              </a:spcBef>
              <a:buClr>
                <a:srgbClr val="FF0000"/>
              </a:buClr>
              <a:buSzPct val="65000"/>
              <a:buFont typeface="Monotype Sorts" pitchFamily="2" charset="2"/>
              <a:buNone/>
            </a:pPr>
            <a:r>
              <a:rPr lang="en-US" sz="1350" dirty="0"/>
              <a:t>POINT:</a:t>
            </a:r>
          </a:p>
          <a:p>
            <a:pPr algn="ctr" eaLnBrk="0" fontAlgn="base" hangingPunct="0">
              <a:spcBef>
                <a:spcPct val="0"/>
              </a:spcBef>
              <a:buClr>
                <a:srgbClr val="FF0000"/>
              </a:buClr>
              <a:buSzPct val="65000"/>
              <a:buFont typeface="Monotype Sorts" pitchFamily="2" charset="2"/>
              <a:buNone/>
            </a:pPr>
            <a:r>
              <a:rPr lang="en-US" sz="1350" dirty="0"/>
              <a:t>In situ data (23 stations)</a:t>
            </a:r>
          </a:p>
          <a:p>
            <a:pPr algn="ctr" eaLnBrk="0" fontAlgn="base" hangingPunct="0">
              <a:spcBef>
                <a:spcPct val="0"/>
              </a:spcBef>
              <a:buClr>
                <a:srgbClr val="FF0000"/>
              </a:buClr>
              <a:buSzPct val="65000"/>
              <a:buFont typeface="Monotype Sorts" pitchFamily="2" charset="2"/>
              <a:buNone/>
            </a:pPr>
            <a:r>
              <a:rPr lang="en-US" sz="1350" dirty="0"/>
              <a:t>H1D Model</a:t>
            </a:r>
          </a:p>
        </p:txBody>
      </p:sp>
      <p:sp>
        <p:nvSpPr>
          <p:cNvPr id="135" name="TextBox 134"/>
          <p:cNvSpPr txBox="1"/>
          <p:nvPr/>
        </p:nvSpPr>
        <p:spPr>
          <a:xfrm>
            <a:off x="3597866" y="1545385"/>
            <a:ext cx="1759948" cy="1131079"/>
          </a:xfrm>
          <a:prstGeom prst="rect">
            <a:avLst/>
          </a:prstGeom>
          <a:noFill/>
        </p:spPr>
        <p:txBody>
          <a:bodyPr wrap="square" rtlCol="0">
            <a:spAutoFit/>
          </a:bodyPr>
          <a:lstStyle/>
          <a:p>
            <a:pPr algn="ctr" eaLnBrk="0" fontAlgn="base" hangingPunct="0">
              <a:spcBef>
                <a:spcPct val="0"/>
              </a:spcBef>
              <a:buClr>
                <a:srgbClr val="FF0000"/>
              </a:buClr>
              <a:buSzPct val="65000"/>
              <a:buFont typeface="Monotype Sorts" pitchFamily="2" charset="2"/>
              <a:buNone/>
            </a:pPr>
            <a:r>
              <a:rPr lang="en-US" sz="1350" dirty="0"/>
              <a:t>FIELD/PLOT:</a:t>
            </a:r>
          </a:p>
          <a:p>
            <a:pPr algn="ctr" eaLnBrk="0" fontAlgn="base" hangingPunct="0">
              <a:spcBef>
                <a:spcPct val="0"/>
              </a:spcBef>
              <a:buClr>
                <a:srgbClr val="FF0000"/>
              </a:buClr>
              <a:buSzPct val="65000"/>
              <a:buFont typeface="Monotype Sorts" pitchFamily="2" charset="2"/>
              <a:buNone/>
            </a:pPr>
            <a:r>
              <a:rPr lang="en-US" sz="1350" dirty="0"/>
              <a:t>Eddy Covariance (3)</a:t>
            </a:r>
          </a:p>
          <a:p>
            <a:pPr algn="ctr" eaLnBrk="0" fontAlgn="base" hangingPunct="0">
              <a:spcBef>
                <a:spcPct val="0"/>
              </a:spcBef>
              <a:buClr>
                <a:srgbClr val="FF0000"/>
              </a:buClr>
              <a:buSzPct val="65000"/>
              <a:buFont typeface="Monotype Sorts" pitchFamily="2" charset="2"/>
              <a:buNone/>
            </a:pPr>
            <a:r>
              <a:rPr lang="en-US" sz="1350" dirty="0"/>
              <a:t>Shallow Geophysics</a:t>
            </a:r>
          </a:p>
          <a:p>
            <a:pPr algn="ctr" eaLnBrk="0" fontAlgn="base" hangingPunct="0">
              <a:spcBef>
                <a:spcPct val="0"/>
              </a:spcBef>
              <a:buClr>
                <a:srgbClr val="FF0000"/>
              </a:buClr>
              <a:buSzPct val="65000"/>
              <a:buFont typeface="Monotype Sorts" pitchFamily="2" charset="2"/>
              <a:buNone/>
            </a:pPr>
            <a:r>
              <a:rPr lang="en-US" sz="1350" dirty="0"/>
              <a:t>Drip rates</a:t>
            </a:r>
          </a:p>
          <a:p>
            <a:pPr algn="ctr" eaLnBrk="0" fontAlgn="base" hangingPunct="0">
              <a:spcBef>
                <a:spcPct val="0"/>
              </a:spcBef>
              <a:buClr>
                <a:srgbClr val="FF0000"/>
              </a:buClr>
              <a:buSzPct val="65000"/>
              <a:buFont typeface="Monotype Sorts" pitchFamily="2" charset="2"/>
              <a:buNone/>
            </a:pPr>
            <a:r>
              <a:rPr lang="en-US" sz="1350" dirty="0"/>
              <a:t>Stream/GW</a:t>
            </a:r>
          </a:p>
        </p:txBody>
      </p:sp>
      <p:sp>
        <p:nvSpPr>
          <p:cNvPr id="136" name="TextBox 135"/>
          <p:cNvSpPr txBox="1"/>
          <p:nvPr/>
        </p:nvSpPr>
        <p:spPr>
          <a:xfrm>
            <a:off x="5879551" y="1574349"/>
            <a:ext cx="1801034" cy="715581"/>
          </a:xfrm>
          <a:prstGeom prst="rect">
            <a:avLst/>
          </a:prstGeom>
          <a:noFill/>
        </p:spPr>
        <p:txBody>
          <a:bodyPr wrap="square" rtlCol="0">
            <a:spAutoFit/>
          </a:bodyPr>
          <a:lstStyle/>
          <a:p>
            <a:pPr algn="ctr" eaLnBrk="0" fontAlgn="base" hangingPunct="0">
              <a:spcBef>
                <a:spcPct val="0"/>
              </a:spcBef>
              <a:buClr>
                <a:srgbClr val="FF0000"/>
              </a:buClr>
              <a:buSzPct val="65000"/>
              <a:buFont typeface="Monotype Sorts" pitchFamily="2" charset="2"/>
              <a:buNone/>
            </a:pPr>
            <a:r>
              <a:rPr lang="en-US" sz="1350" dirty="0"/>
              <a:t>CAMP BULLIS:</a:t>
            </a:r>
          </a:p>
          <a:p>
            <a:pPr algn="ctr" eaLnBrk="0" fontAlgn="base" hangingPunct="0">
              <a:spcBef>
                <a:spcPct val="0"/>
              </a:spcBef>
              <a:buClr>
                <a:srgbClr val="FF0000"/>
              </a:buClr>
              <a:buSzPct val="65000"/>
              <a:buFont typeface="Monotype Sorts" pitchFamily="2" charset="2"/>
              <a:buNone/>
            </a:pPr>
            <a:r>
              <a:rPr lang="en-US" sz="1350" dirty="0"/>
              <a:t>ET MODIS (1km)</a:t>
            </a:r>
          </a:p>
          <a:p>
            <a:pPr algn="ctr" eaLnBrk="0" fontAlgn="base" hangingPunct="0">
              <a:spcBef>
                <a:spcPct val="0"/>
              </a:spcBef>
              <a:buClr>
                <a:srgbClr val="FF0000"/>
              </a:buClr>
              <a:buSzPct val="65000"/>
              <a:buFont typeface="Monotype Sorts" pitchFamily="2" charset="2"/>
              <a:buNone/>
            </a:pPr>
            <a:r>
              <a:rPr lang="en-US" sz="1350" dirty="0"/>
              <a:t>ET/LAI Landsat (30m)</a:t>
            </a:r>
          </a:p>
        </p:txBody>
      </p:sp>
      <p:sp>
        <p:nvSpPr>
          <p:cNvPr id="137" name="TextBox 136"/>
          <p:cNvSpPr txBox="1"/>
          <p:nvPr/>
        </p:nvSpPr>
        <p:spPr>
          <a:xfrm>
            <a:off x="1526221" y="544462"/>
            <a:ext cx="6015901" cy="954107"/>
          </a:xfrm>
          <a:prstGeom prst="rect">
            <a:avLst/>
          </a:prstGeom>
          <a:noFill/>
        </p:spPr>
        <p:txBody>
          <a:bodyPr wrap="square" rtlCol="0">
            <a:spAutoFit/>
          </a:bodyPr>
          <a:lstStyle/>
          <a:p>
            <a:pPr algn="ctr"/>
            <a:r>
              <a:rPr lang="en-US" sz="2800" b="1" dirty="0">
                <a:solidFill>
                  <a:schemeClr val="bg1"/>
                </a:solidFill>
              </a:rPr>
              <a:t>AEM ANALYSIS WILL BE INTEGREATED INTO DIFFUSE RECHARGE STUDY</a:t>
            </a:r>
          </a:p>
        </p:txBody>
      </p:sp>
      <p:pic>
        <p:nvPicPr>
          <p:cNvPr id="141" name="Picture 140" descr="EAA_LOGO_Black.jpg"/>
          <p:cNvPicPr>
            <a:picLocks noChangeAspect="1"/>
          </p:cNvPicPr>
          <p:nvPr/>
        </p:nvPicPr>
        <p:blipFill>
          <a:blip r:embed="rId29"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142" name="Picture 2" descr="http://www.uwyo.edu/polarbear/USGS%20logo.png"/>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pic>
        <p:nvPicPr>
          <p:cNvPr id="144" name="Picture 143"/>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3497641" y="4645483"/>
            <a:ext cx="1646324" cy="716635"/>
          </a:xfrm>
          <a:prstGeom prst="rect">
            <a:avLst/>
          </a:prstGeom>
        </p:spPr>
      </p:pic>
    </p:spTree>
    <p:extLst>
      <p:ext uri="{BB962C8B-B14F-4D97-AF65-F5344CB8AC3E}">
        <p14:creationId xmlns:p14="http://schemas.microsoft.com/office/powerpoint/2010/main" val="35222943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6"/>
          <p:cNvSpPr>
            <a:spLocks noGrp="1" noChangeArrowheads="1"/>
          </p:cNvSpPr>
          <p:nvPr>
            <p:ph type="title" idx="4294967295"/>
          </p:nvPr>
        </p:nvSpPr>
        <p:spPr/>
        <p:txBody>
          <a:bodyPr/>
          <a:lstStyle/>
          <a:p>
            <a:r>
              <a:rPr lang="en-US" sz="800"/>
              <a:t>HEM System at Seco</a:t>
            </a:r>
          </a:p>
        </p:txBody>
      </p:sp>
      <p:sp>
        <p:nvSpPr>
          <p:cNvPr id="4099" name="Rectangle 3"/>
          <p:cNvSpPr>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400">
                <a:solidFill>
                  <a:prstClr val="white"/>
                </a:solidFill>
              </a:rPr>
              <a:t>Seco Helicopter</a:t>
            </a:r>
          </a:p>
        </p:txBody>
      </p:sp>
      <p:pic>
        <p:nvPicPr>
          <p:cNvPr id="4100" name="Picture 4" descr="C:\AATEMP\2002_05\SECO_HEM\DSCN6000b.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5"/>
          <p:cNvSpPr txBox="1">
            <a:spLocks noChangeArrowheads="1"/>
          </p:cNvSpPr>
          <p:nvPr/>
        </p:nvSpPr>
        <p:spPr bwMode="auto">
          <a:xfrm>
            <a:off x="0" y="0"/>
            <a:ext cx="4107856" cy="2123658"/>
          </a:xfrm>
          <a:prstGeom prst="rect">
            <a:avLst/>
          </a:prstGeom>
          <a:solidFill>
            <a:schemeClr val="bg1"/>
          </a:solidFill>
          <a:ln w="9525">
            <a:solidFill>
              <a:schemeClr val="tx1"/>
            </a:solidFill>
            <a:miter lim="800000"/>
            <a:headEnd/>
            <a:tailEnd/>
          </a:ln>
          <a:effectLst/>
          <a:extLst/>
        </p:spPr>
        <p:txBody>
          <a:bodyPr wrap="none">
            <a:spAutoFit/>
          </a:bodyPr>
          <a:lstStyle/>
          <a:p>
            <a:r>
              <a:rPr lang="en-US" sz="2400" b="1" dirty="0" err="1">
                <a:solidFill>
                  <a:srgbClr val="1F497D">
                    <a:lumMod val="60000"/>
                    <a:lumOff val="40000"/>
                  </a:srgbClr>
                </a:solidFill>
              </a:rPr>
              <a:t>Seco</a:t>
            </a:r>
            <a:r>
              <a:rPr lang="en-US" sz="2400" b="1" dirty="0">
                <a:solidFill>
                  <a:srgbClr val="1F497D">
                    <a:lumMod val="60000"/>
                    <a:lumOff val="40000"/>
                  </a:srgbClr>
                </a:solidFill>
              </a:rPr>
              <a:t> Creek, Texas, HEM Survey</a:t>
            </a:r>
          </a:p>
          <a:p>
            <a:r>
              <a:rPr lang="en-US" dirty="0">
                <a:solidFill>
                  <a:srgbClr val="FF0000"/>
                </a:solidFill>
                <a:latin typeface="Arial" charset="0"/>
              </a:rPr>
              <a:t>RESOLVE system</a:t>
            </a:r>
          </a:p>
          <a:p>
            <a:r>
              <a:rPr lang="en-US" dirty="0">
                <a:solidFill>
                  <a:srgbClr val="FF0000"/>
                </a:solidFill>
                <a:latin typeface="Arial" charset="0"/>
              </a:rPr>
              <a:t>6 EM frequencies</a:t>
            </a:r>
          </a:p>
          <a:p>
            <a:pPr>
              <a:buClr>
                <a:prstClr val="black"/>
              </a:buClr>
              <a:buFont typeface="Wingdings" pitchFamily="2" charset="2"/>
              <a:buNone/>
            </a:pPr>
            <a:r>
              <a:rPr lang="en-US" dirty="0">
                <a:solidFill>
                  <a:srgbClr val="FF0000"/>
                </a:solidFill>
                <a:latin typeface="Arial" charset="0"/>
              </a:rPr>
              <a:t>     400 – 100,000 Hz</a:t>
            </a:r>
          </a:p>
          <a:p>
            <a:pPr>
              <a:buClr>
                <a:prstClr val="black"/>
              </a:buClr>
              <a:buFont typeface="Wingdings" pitchFamily="2" charset="2"/>
              <a:buChar char="§"/>
            </a:pPr>
            <a:r>
              <a:rPr lang="en-US" dirty="0">
                <a:solidFill>
                  <a:srgbClr val="FF0000"/>
                </a:solidFill>
                <a:latin typeface="Arial" charset="0"/>
              </a:rPr>
              <a:t>  Internal Magnetometer</a:t>
            </a:r>
          </a:p>
          <a:p>
            <a:pPr>
              <a:buClr>
                <a:prstClr val="black"/>
              </a:buClr>
              <a:buFont typeface="Wingdings" pitchFamily="2" charset="2"/>
              <a:buChar char="§"/>
            </a:pPr>
            <a:r>
              <a:rPr lang="en-US" dirty="0">
                <a:solidFill>
                  <a:srgbClr val="FF0000"/>
                </a:solidFill>
                <a:latin typeface="Arial" charset="0"/>
              </a:rPr>
              <a:t>  High Resolution GPS</a:t>
            </a:r>
          </a:p>
          <a:p>
            <a:pPr>
              <a:buClr>
                <a:prstClr val="black"/>
              </a:buClr>
              <a:buFont typeface="Wingdings" pitchFamily="2" charset="2"/>
              <a:buChar char="§"/>
            </a:pPr>
            <a:r>
              <a:rPr lang="en-US" dirty="0">
                <a:solidFill>
                  <a:srgbClr val="FF0000"/>
                </a:solidFill>
                <a:latin typeface="Arial" charset="0"/>
              </a:rPr>
              <a:t>  Laser Altimeter</a:t>
            </a:r>
          </a:p>
        </p:txBody>
      </p:sp>
    </p:spTree>
    <p:extLst>
      <p:ext uri="{BB962C8B-B14F-4D97-AF65-F5344CB8AC3E}">
        <p14:creationId xmlns:p14="http://schemas.microsoft.com/office/powerpoint/2010/main" val="2052317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0600" y="742950"/>
            <a:ext cx="7175493" cy="6038850"/>
          </a:xfrm>
          <a:prstGeom prst="rect">
            <a:avLst/>
          </a:prstGeom>
        </p:spPr>
      </p:pic>
      <p:pic>
        <p:nvPicPr>
          <p:cNvPr id="4" name="Picture 3" descr="EAA_LOGO_Black.jpg"/>
          <p:cNvPicPr>
            <a:picLocks noChangeAspect="1"/>
          </p:cNvPicPr>
          <p:nvPr/>
        </p:nvPicPr>
        <p:blipFill>
          <a:blip r:embed="rId3"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5" name="Picture 2" descr="http://www.uwyo.edu/polarbear/USGS%20logo.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36420917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dwardsMa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8625" y="2018220"/>
            <a:ext cx="8206988" cy="4811205"/>
          </a:xfrm>
          <a:prstGeom prst="rect">
            <a:avLst/>
          </a:prstGeo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8150" y="2018220"/>
            <a:ext cx="7924800" cy="3352800"/>
          </a:xfrm>
          <a:prstGeom prst="rect">
            <a:avLst/>
          </a:prstGeom>
        </p:spPr>
      </p:pic>
      <p:sp>
        <p:nvSpPr>
          <p:cNvPr id="6" name="TextBox 5"/>
          <p:cNvSpPr txBox="1"/>
          <p:nvPr/>
        </p:nvSpPr>
        <p:spPr>
          <a:xfrm>
            <a:off x="1924050" y="457200"/>
            <a:ext cx="4953000" cy="1384995"/>
          </a:xfrm>
          <a:prstGeom prst="rect">
            <a:avLst/>
          </a:prstGeom>
          <a:noFill/>
        </p:spPr>
        <p:txBody>
          <a:bodyPr wrap="square" rtlCol="0">
            <a:spAutoFit/>
          </a:bodyPr>
          <a:lstStyle/>
          <a:p>
            <a:pPr algn="ctr"/>
            <a:r>
              <a:rPr lang="en-US" sz="2800" b="1" cap="all" dirty="0">
                <a:solidFill>
                  <a:schemeClr val="bg1"/>
                </a:solidFill>
                <a:cs typeface="Arial" pitchFamily="34" charset="0"/>
              </a:rPr>
              <a:t>aquifer-wide recharge characterization with a regional AEM survey?</a:t>
            </a:r>
          </a:p>
        </p:txBody>
      </p:sp>
      <p:pic>
        <p:nvPicPr>
          <p:cNvPr id="7" name="Picture 6" descr="EAA_LOGO_Black.jpg"/>
          <p:cNvPicPr>
            <a:picLocks noChangeAspect="1"/>
          </p:cNvPicPr>
          <p:nvPr/>
        </p:nvPicPr>
        <p:blipFill>
          <a:blip r:embed="rId4"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8" name="Picture 2" descr="http://www.uwyo.edu/polarbear/USGS%20log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fontScale="90000"/>
          </a:bodyPr>
          <a:lstStyle/>
          <a:p>
            <a:r>
              <a:rPr lang="en-US" sz="3600" dirty="0">
                <a:solidFill>
                  <a:schemeClr val="bg1"/>
                </a:solidFill>
              </a:rPr>
              <a:t>Mag survey subdivided into manageable blocks</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6200" y="1600200"/>
            <a:ext cx="8848638" cy="3267650"/>
          </a:xfrm>
        </p:spPr>
      </p:pic>
      <p:sp>
        <p:nvSpPr>
          <p:cNvPr id="5" name="TextBox 4"/>
          <p:cNvSpPr txBox="1"/>
          <p:nvPr/>
        </p:nvSpPr>
        <p:spPr>
          <a:xfrm>
            <a:off x="685800" y="4953000"/>
            <a:ext cx="7391400" cy="369332"/>
          </a:xfrm>
          <a:prstGeom prst="rect">
            <a:avLst/>
          </a:prstGeom>
          <a:noFill/>
        </p:spPr>
        <p:txBody>
          <a:bodyPr wrap="square" rtlCol="0">
            <a:spAutoFit/>
          </a:bodyPr>
          <a:lstStyle/>
          <a:p>
            <a:r>
              <a:rPr lang="en-US" dirty="0">
                <a:solidFill>
                  <a:schemeClr val="bg1"/>
                </a:solidFill>
              </a:rPr>
              <a:t>The entire survey was subdivided into smaller blocks for inversion modeling.</a:t>
            </a:r>
          </a:p>
        </p:txBody>
      </p:sp>
      <p:pic>
        <p:nvPicPr>
          <p:cNvPr id="6" name="Picture 5" descr="EAA_LOGO_Black.jpg"/>
          <p:cNvPicPr>
            <a:picLocks noChangeAspect="1"/>
          </p:cNvPicPr>
          <p:nvPr/>
        </p:nvPicPr>
        <p:blipFill>
          <a:blip r:embed="rId3"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7" name="Picture 2" descr="http://www.uwyo.edu/polarbear/USGS%20logo.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25124568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304800"/>
            <a:ext cx="6400800" cy="954107"/>
          </a:xfrm>
          <a:prstGeom prst="rect">
            <a:avLst/>
          </a:prstGeom>
          <a:noFill/>
        </p:spPr>
        <p:txBody>
          <a:bodyPr wrap="square" rtlCol="0">
            <a:spAutoFit/>
          </a:bodyPr>
          <a:lstStyle/>
          <a:p>
            <a:pPr algn="ctr"/>
            <a:r>
              <a:rPr lang="en-US" sz="2800" b="1" dirty="0">
                <a:solidFill>
                  <a:schemeClr val="bg1"/>
                </a:solidFill>
              </a:rPr>
              <a:t>APPLICATIONS OF A REGIONAL AEM GEOPHYSICAL DATASET</a:t>
            </a:r>
          </a:p>
        </p:txBody>
      </p:sp>
      <p:pic>
        <p:nvPicPr>
          <p:cNvPr id="3" name="Picture 2" descr="EAA_LOGO_Black.jpg"/>
          <p:cNvPicPr>
            <a:picLocks noChangeAspect="1"/>
          </p:cNvPicPr>
          <p:nvPr/>
        </p:nvPicPr>
        <p:blipFill>
          <a:blip r:embed="rId2" cstate="print"/>
          <a:srcRect l="6529" r="8592"/>
          <a:stretch>
            <a:fillRect/>
          </a:stretch>
        </p:blipFill>
        <p:spPr>
          <a:xfrm>
            <a:off x="8077200" y="0"/>
            <a:ext cx="914400" cy="573857"/>
          </a:xfrm>
          <a:prstGeom prst="rect">
            <a:avLst/>
          </a:prstGeom>
        </p:spPr>
      </p:pic>
      <p:pic>
        <p:nvPicPr>
          <p:cNvPr id="4" name="Picture 2" descr="http://www.uwyo.edu/polarbear/USGS%20logo.png"/>
          <p:cNvPicPr>
            <a:picLocks noChangeAspect="1" noChangeArrowheads="1"/>
          </p:cNvPicPr>
          <p:nvPr/>
        </p:nvPicPr>
        <p:blipFill>
          <a:blip r:embed="rId3" cstate="print"/>
          <a:srcRect/>
          <a:stretch>
            <a:fillRect/>
          </a:stretch>
        </p:blipFill>
        <p:spPr bwMode="auto">
          <a:xfrm>
            <a:off x="76200" y="76200"/>
            <a:ext cx="1143000" cy="457200"/>
          </a:xfrm>
          <a:prstGeom prst="rect">
            <a:avLst/>
          </a:prstGeom>
          <a:noFill/>
        </p:spPr>
      </p:pic>
      <p:sp>
        <p:nvSpPr>
          <p:cNvPr id="5" name="TextBox 4"/>
          <p:cNvSpPr txBox="1"/>
          <p:nvPr/>
        </p:nvSpPr>
        <p:spPr>
          <a:xfrm>
            <a:off x="1295400" y="1287482"/>
            <a:ext cx="6553200" cy="2862322"/>
          </a:xfrm>
          <a:prstGeom prst="rect">
            <a:avLst/>
          </a:prstGeom>
          <a:noFill/>
        </p:spPr>
        <p:txBody>
          <a:bodyPr wrap="square" rtlCol="0">
            <a:spAutoFit/>
          </a:bodyPr>
          <a:lstStyle/>
          <a:p>
            <a:pPr marL="457200" indent="-457200">
              <a:buFont typeface="+mj-lt"/>
              <a:buAutoNum type="arabicPeriod"/>
            </a:pPr>
            <a:r>
              <a:rPr lang="en-US" sz="2000" dirty="0">
                <a:solidFill>
                  <a:schemeClr val="bg1"/>
                </a:solidFill>
              </a:rPr>
              <a:t>Ability to directly characterize the spatial variability of porosity and permeability on the surface and sub-surface.</a:t>
            </a:r>
          </a:p>
          <a:p>
            <a:pPr marL="457200" indent="-457200">
              <a:buFont typeface="+mj-lt"/>
              <a:buAutoNum type="arabicPeriod"/>
            </a:pPr>
            <a:r>
              <a:rPr lang="en-US" sz="2000" dirty="0">
                <a:solidFill>
                  <a:schemeClr val="bg1"/>
                </a:solidFill>
              </a:rPr>
              <a:t>Complementary dataset to refined geologic mapping of the Edwards and Trinity (on-going project)</a:t>
            </a:r>
          </a:p>
          <a:p>
            <a:pPr marL="457200" indent="-457200">
              <a:buFont typeface="+mj-lt"/>
              <a:buAutoNum type="arabicPeriod"/>
            </a:pPr>
            <a:r>
              <a:rPr lang="en-US" sz="2000" dirty="0">
                <a:solidFill>
                  <a:schemeClr val="bg1"/>
                </a:solidFill>
              </a:rPr>
              <a:t>Use of data to greatly improve recharge models, thus improving GW models</a:t>
            </a:r>
          </a:p>
          <a:p>
            <a:pPr marL="457200" indent="-457200">
              <a:buFont typeface="+mj-lt"/>
              <a:buAutoNum type="arabicPeriod"/>
            </a:pPr>
            <a:r>
              <a:rPr lang="en-US" sz="2000" dirty="0">
                <a:solidFill>
                  <a:schemeClr val="bg1"/>
                </a:solidFill>
              </a:rPr>
              <a:t>Dataset could be used as factor in determining recharge potential for conservation easement prioritization.</a:t>
            </a:r>
          </a:p>
        </p:txBody>
      </p:sp>
      <p:sp>
        <p:nvSpPr>
          <p:cNvPr id="6" name="TextBox 5"/>
          <p:cNvSpPr txBox="1"/>
          <p:nvPr/>
        </p:nvSpPr>
        <p:spPr>
          <a:xfrm>
            <a:off x="990600" y="4149804"/>
            <a:ext cx="7391399" cy="2308324"/>
          </a:xfrm>
          <a:prstGeom prst="rect">
            <a:avLst/>
          </a:prstGeom>
          <a:noFill/>
        </p:spPr>
        <p:txBody>
          <a:bodyPr wrap="square" rtlCol="0">
            <a:spAutoFit/>
          </a:bodyPr>
          <a:lstStyle/>
          <a:p>
            <a:r>
              <a:rPr lang="en-US" sz="2400" dirty="0">
                <a:solidFill>
                  <a:srgbClr val="FFFF00"/>
                </a:solidFill>
              </a:rPr>
              <a:t>A regional survey would be expensive, but may be the best way to obtain a single dataset to characterize recharge potential across the entire system.</a:t>
            </a:r>
          </a:p>
          <a:p>
            <a:endParaRPr lang="en-US" sz="2400" dirty="0">
              <a:solidFill>
                <a:srgbClr val="FFFF00"/>
              </a:solidFill>
            </a:endParaRPr>
          </a:p>
          <a:p>
            <a:r>
              <a:rPr lang="en-US" sz="2400" dirty="0">
                <a:solidFill>
                  <a:srgbClr val="92D050"/>
                </a:solidFill>
              </a:rPr>
              <a:t>Possible to partner with other agencies/entities to fund this large project (</a:t>
            </a:r>
            <a:r>
              <a:rPr lang="en-US" sz="2400" dirty="0" err="1">
                <a:solidFill>
                  <a:srgbClr val="92D050"/>
                </a:solidFill>
              </a:rPr>
              <a:t>CoSA</a:t>
            </a:r>
            <a:r>
              <a:rPr lang="en-US" sz="2400" dirty="0">
                <a:solidFill>
                  <a:srgbClr val="92D050"/>
                </a:solidFill>
              </a:rPr>
              <a:t>, TWDB, TNC, GCDs, others….).</a:t>
            </a:r>
          </a:p>
        </p:txBody>
      </p:sp>
    </p:spTree>
    <p:extLst>
      <p:ext uri="{BB962C8B-B14F-4D97-AF65-F5344CB8AC3E}">
        <p14:creationId xmlns:p14="http://schemas.microsoft.com/office/powerpoint/2010/main" val="18321996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7824" y="499761"/>
            <a:ext cx="8229600" cy="1143000"/>
          </a:xfrm>
        </p:spPr>
        <p:txBody>
          <a:bodyPr>
            <a:normAutofit/>
          </a:bodyPr>
          <a:lstStyle/>
          <a:p>
            <a:r>
              <a:rPr lang="en-US" sz="2800" b="1" cap="all" dirty="0">
                <a:solidFill>
                  <a:schemeClr val="bg1"/>
                </a:solidFill>
              </a:rPr>
              <a:t>Australia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28600" y="1524000"/>
            <a:ext cx="4070946" cy="4144963"/>
          </a:xfrm>
        </p:spPr>
      </p:pic>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65701" y="1642761"/>
            <a:ext cx="4383024" cy="3996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628513" y="5791200"/>
            <a:ext cx="2057400" cy="381000"/>
          </a:xfrm>
          <a:prstGeom prst="rect">
            <a:avLst/>
          </a:prstGeom>
          <a:noFill/>
        </p:spPr>
        <p:txBody>
          <a:bodyPr wrap="square" rtlCol="0">
            <a:spAutoFit/>
          </a:bodyPr>
          <a:lstStyle/>
          <a:p>
            <a:r>
              <a:rPr lang="en-US" dirty="0">
                <a:solidFill>
                  <a:schemeClr val="bg1"/>
                </a:solidFill>
              </a:rPr>
              <a:t>Water Quality</a:t>
            </a:r>
          </a:p>
        </p:txBody>
      </p:sp>
      <p:sp>
        <p:nvSpPr>
          <p:cNvPr id="7" name="TextBox 6"/>
          <p:cNvSpPr txBox="1"/>
          <p:nvPr/>
        </p:nvSpPr>
        <p:spPr>
          <a:xfrm>
            <a:off x="1143000" y="5791200"/>
            <a:ext cx="2057400" cy="381000"/>
          </a:xfrm>
          <a:prstGeom prst="rect">
            <a:avLst/>
          </a:prstGeom>
          <a:noFill/>
        </p:spPr>
        <p:txBody>
          <a:bodyPr wrap="square" rtlCol="0">
            <a:spAutoFit/>
          </a:bodyPr>
          <a:lstStyle/>
          <a:p>
            <a:r>
              <a:rPr lang="en-US" dirty="0">
                <a:solidFill>
                  <a:schemeClr val="bg1"/>
                </a:solidFill>
              </a:rPr>
              <a:t>Regional Scale</a:t>
            </a:r>
          </a:p>
        </p:txBody>
      </p:sp>
      <p:pic>
        <p:nvPicPr>
          <p:cNvPr id="8" name="Picture 7" descr="EAA_LOGO_Black.jpg"/>
          <p:cNvPicPr>
            <a:picLocks noChangeAspect="1"/>
          </p:cNvPicPr>
          <p:nvPr/>
        </p:nvPicPr>
        <p:blipFill>
          <a:blip r:embed="rId4" cstate="print"/>
          <a:srcRect l="6529" r="8592"/>
          <a:stretch>
            <a:fillRect/>
          </a:stretch>
        </p:blipFill>
        <p:spPr>
          <a:xfrm>
            <a:off x="8077200" y="0"/>
            <a:ext cx="914400" cy="573857"/>
          </a:xfrm>
          <a:prstGeom prst="rect">
            <a:avLst/>
          </a:prstGeom>
        </p:spPr>
      </p:pic>
      <p:pic>
        <p:nvPicPr>
          <p:cNvPr id="9" name="Picture 2" descr="http://www.uwyo.edu/polarbear/USGS%20logo.png"/>
          <p:cNvPicPr>
            <a:picLocks noChangeAspect="1" noChangeArrowheads="1"/>
          </p:cNvPicPr>
          <p:nvPr/>
        </p:nvPicPr>
        <p:blipFill>
          <a:blip r:embed="rId5" cstate="print"/>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19067184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6200" y="990600"/>
            <a:ext cx="5584025" cy="3209925"/>
          </a:xfrm>
        </p:spPr>
      </p:pic>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4038600"/>
            <a:ext cx="4843463" cy="27356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800" y="990600"/>
            <a:ext cx="2586467" cy="29614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04800" y="4944738"/>
            <a:ext cx="3352800" cy="461665"/>
          </a:xfrm>
          <a:prstGeom prst="rect">
            <a:avLst/>
          </a:prstGeom>
          <a:noFill/>
        </p:spPr>
        <p:txBody>
          <a:bodyPr wrap="square" rtlCol="0">
            <a:spAutoFit/>
          </a:bodyPr>
          <a:lstStyle/>
          <a:p>
            <a:r>
              <a:rPr lang="en-US" sz="2400" dirty="0">
                <a:solidFill>
                  <a:schemeClr val="bg1"/>
                </a:solidFill>
              </a:rPr>
              <a:t>Regional/National Scales</a:t>
            </a:r>
          </a:p>
        </p:txBody>
      </p:sp>
      <p:pic>
        <p:nvPicPr>
          <p:cNvPr id="8" name="Picture 7" descr="EAA_LOGO_Black.jpg"/>
          <p:cNvPicPr>
            <a:picLocks noChangeAspect="1"/>
          </p:cNvPicPr>
          <p:nvPr/>
        </p:nvPicPr>
        <p:blipFill>
          <a:blip r:embed="rId5" cstate="print"/>
          <a:srcRect l="6529" r="8592"/>
          <a:stretch>
            <a:fillRect/>
          </a:stretch>
        </p:blipFill>
        <p:spPr>
          <a:xfrm>
            <a:off x="8077200" y="0"/>
            <a:ext cx="914400" cy="573857"/>
          </a:xfrm>
          <a:prstGeom prst="rect">
            <a:avLst/>
          </a:prstGeom>
        </p:spPr>
      </p:pic>
      <p:pic>
        <p:nvPicPr>
          <p:cNvPr id="9" name="Picture 2" descr="http://www.uwyo.edu/polarbear/USGS%20logo.png"/>
          <p:cNvPicPr>
            <a:picLocks noChangeAspect="1" noChangeArrowheads="1"/>
          </p:cNvPicPr>
          <p:nvPr/>
        </p:nvPicPr>
        <p:blipFill>
          <a:blip r:embed="rId6" cstate="print"/>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33672078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AATEMP\2002_05\SECO_HEM\DSCN6000b.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886200" y="3428206"/>
            <a:ext cx="1807482" cy="523220"/>
          </a:xfrm>
          <a:prstGeom prst="rect">
            <a:avLst/>
          </a:prstGeom>
          <a:noFill/>
        </p:spPr>
        <p:txBody>
          <a:bodyPr wrap="none" rtlCol="0">
            <a:spAutoFit/>
          </a:bodyPr>
          <a:lstStyle/>
          <a:p>
            <a:r>
              <a:rPr lang="en-US" sz="2800" dirty="0"/>
              <a:t>Thank you!</a:t>
            </a:r>
          </a:p>
        </p:txBody>
      </p:sp>
    </p:spTree>
    <p:extLst>
      <p:ext uri="{BB962C8B-B14F-4D97-AF65-F5344CB8AC3E}">
        <p14:creationId xmlns:p14="http://schemas.microsoft.com/office/powerpoint/2010/main" val="3604480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62200" y="310872"/>
            <a:ext cx="4724400" cy="990600"/>
          </a:xfrm>
        </p:spPr>
        <p:txBody>
          <a:bodyPr>
            <a:normAutofit/>
          </a:bodyPr>
          <a:lstStyle/>
          <a:p>
            <a:r>
              <a:rPr lang="en-US" sz="2800" b="1" cap="all" dirty="0">
                <a:solidFill>
                  <a:schemeClr val="bg1"/>
                </a:solidFill>
              </a:rPr>
              <a:t>Test analysis in block 6</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7319" y="1295400"/>
            <a:ext cx="5248022" cy="2000089"/>
          </a:xfrm>
          <a:ln>
            <a:solidFill>
              <a:schemeClr val="tx1"/>
            </a:solidFill>
          </a:ln>
        </p:spPr>
      </p:pic>
      <p:sp>
        <p:nvSpPr>
          <p:cNvPr id="5" name="TextBox 4"/>
          <p:cNvSpPr txBox="1"/>
          <p:nvPr/>
        </p:nvSpPr>
        <p:spPr>
          <a:xfrm>
            <a:off x="5410200" y="3821723"/>
            <a:ext cx="3505200" cy="1200329"/>
          </a:xfrm>
          <a:prstGeom prst="rect">
            <a:avLst/>
          </a:prstGeom>
          <a:noFill/>
        </p:spPr>
        <p:txBody>
          <a:bodyPr wrap="square" rtlCol="0">
            <a:spAutoFit/>
          </a:bodyPr>
          <a:lstStyle/>
          <a:p>
            <a:r>
              <a:rPr lang="en-US" dirty="0">
                <a:solidFill>
                  <a:schemeClr val="bg1"/>
                </a:solidFill>
              </a:rPr>
              <a:t>Very small anomalies were not covered by  sufficient flightlines  (shown in black) for inversion modeling.</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754" y="3581400"/>
            <a:ext cx="5250309" cy="2061503"/>
          </a:xfrm>
          <a:prstGeom prst="rect">
            <a:avLst/>
          </a:prstGeom>
          <a:ln>
            <a:solidFill>
              <a:schemeClr val="tx1"/>
            </a:solidFill>
          </a:ln>
        </p:spPr>
      </p:pic>
      <p:sp>
        <p:nvSpPr>
          <p:cNvPr id="7" name="TextBox 6"/>
          <p:cNvSpPr txBox="1"/>
          <p:nvPr/>
        </p:nvSpPr>
        <p:spPr>
          <a:xfrm>
            <a:off x="5410200" y="1833779"/>
            <a:ext cx="2743200" cy="923330"/>
          </a:xfrm>
          <a:prstGeom prst="rect">
            <a:avLst/>
          </a:prstGeom>
          <a:noFill/>
        </p:spPr>
        <p:txBody>
          <a:bodyPr wrap="square" rtlCol="0">
            <a:spAutoFit/>
          </a:bodyPr>
          <a:lstStyle/>
          <a:p>
            <a:r>
              <a:rPr lang="en-US" dirty="0">
                <a:solidFill>
                  <a:schemeClr val="bg1"/>
                </a:solidFill>
              </a:rPr>
              <a:t>Ten study areas were extracted for inversion modeling.</a:t>
            </a:r>
          </a:p>
        </p:txBody>
      </p:sp>
      <p:pic>
        <p:nvPicPr>
          <p:cNvPr id="8" name="Picture 7" descr="EAA_LOGO_Black.jpg"/>
          <p:cNvPicPr>
            <a:picLocks noChangeAspect="1"/>
          </p:cNvPicPr>
          <p:nvPr/>
        </p:nvPicPr>
        <p:blipFill>
          <a:blip r:embed="rId4"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9" name="Picture 2" descr="http://www.uwyo.edu/polarbear/USGS%20log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2869053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8562" y="528052"/>
            <a:ext cx="6921485" cy="651272"/>
          </a:xfrm>
        </p:spPr>
        <p:txBody>
          <a:bodyPr>
            <a:normAutofit fontScale="90000"/>
          </a:bodyPr>
          <a:lstStyle/>
          <a:p>
            <a:r>
              <a:rPr lang="en-US" sz="2800" b="1" cap="all" dirty="0">
                <a:solidFill>
                  <a:schemeClr val="bg1"/>
                </a:solidFill>
                <a:latin typeface="Arial" panose="020B0604020202020204" pitchFamily="34" charset="0"/>
                <a:cs typeface="Arial" panose="020B0604020202020204" pitchFamily="34" charset="0"/>
              </a:rPr>
              <a:t>Preliminary </a:t>
            </a:r>
            <a:r>
              <a:rPr lang="en-US" sz="2800" b="1" cap="all" dirty="0" err="1">
                <a:solidFill>
                  <a:schemeClr val="bg1"/>
                </a:solidFill>
                <a:latin typeface="Arial" panose="020B0604020202020204" pitchFamily="34" charset="0"/>
                <a:cs typeface="Arial" panose="020B0604020202020204" pitchFamily="34" charset="0"/>
              </a:rPr>
              <a:t>EarthVision</a:t>
            </a:r>
            <a:r>
              <a:rPr lang="en-US" sz="2800" b="1" cap="all" dirty="0">
                <a:solidFill>
                  <a:schemeClr val="bg1"/>
                </a:solidFill>
                <a:latin typeface="Arial" panose="020B0604020202020204" pitchFamily="34" charset="0"/>
                <a:cs typeface="Arial" panose="020B0604020202020204" pitchFamily="34" charset="0"/>
              </a:rPr>
              <a:t> Modeling</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46442" y="2409052"/>
            <a:ext cx="2292357" cy="3414488"/>
          </a:xfr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290" y="2409052"/>
            <a:ext cx="2782721" cy="4054225"/>
          </a:xfrm>
          <a:prstGeom prst="rect">
            <a:avLst/>
          </a:prstGeom>
        </p:spPr>
      </p:pic>
      <p:pic>
        <p:nvPicPr>
          <p:cNvPr id="6" name="Content Placeholder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15061" y="1236295"/>
            <a:ext cx="2781299" cy="4986974"/>
          </a:xfrm>
          <a:prstGeom prst="rect">
            <a:avLst/>
          </a:prstGeom>
        </p:spPr>
      </p:pic>
      <p:sp>
        <p:nvSpPr>
          <p:cNvPr id="7" name="TextBox 6"/>
          <p:cNvSpPr txBox="1"/>
          <p:nvPr/>
        </p:nvSpPr>
        <p:spPr>
          <a:xfrm>
            <a:off x="1036940" y="6400800"/>
            <a:ext cx="1249060" cy="300082"/>
          </a:xfrm>
          <a:prstGeom prst="rect">
            <a:avLst/>
          </a:prstGeom>
          <a:noFill/>
        </p:spPr>
        <p:txBody>
          <a:bodyPr wrap="none" rtlCol="0">
            <a:spAutoFit/>
          </a:bodyPr>
          <a:lstStyle/>
          <a:p>
            <a:r>
              <a:rPr lang="en-US" sz="1350" dirty="0">
                <a:solidFill>
                  <a:schemeClr val="bg1"/>
                </a:solidFill>
              </a:rPr>
              <a:t>Single anomaly</a:t>
            </a:r>
          </a:p>
        </p:txBody>
      </p:sp>
      <p:sp>
        <p:nvSpPr>
          <p:cNvPr id="8" name="TextBox 7"/>
          <p:cNvSpPr txBox="1"/>
          <p:nvPr/>
        </p:nvSpPr>
        <p:spPr>
          <a:xfrm>
            <a:off x="3769703" y="5766658"/>
            <a:ext cx="1539204" cy="300082"/>
          </a:xfrm>
          <a:prstGeom prst="rect">
            <a:avLst/>
          </a:prstGeom>
          <a:noFill/>
        </p:spPr>
        <p:txBody>
          <a:bodyPr wrap="none" rtlCol="0">
            <a:spAutoFit/>
          </a:bodyPr>
          <a:lstStyle/>
          <a:p>
            <a:r>
              <a:rPr lang="en-US" sz="1350" dirty="0">
                <a:solidFill>
                  <a:schemeClr val="bg1"/>
                </a:solidFill>
              </a:rPr>
              <a:t>Multiple anomalies</a:t>
            </a:r>
          </a:p>
        </p:txBody>
      </p:sp>
      <p:sp>
        <p:nvSpPr>
          <p:cNvPr id="9" name="TextBox 8"/>
          <p:cNvSpPr txBox="1"/>
          <p:nvPr/>
        </p:nvSpPr>
        <p:spPr>
          <a:xfrm>
            <a:off x="5943600" y="6209361"/>
            <a:ext cx="2338141" cy="507831"/>
          </a:xfrm>
          <a:prstGeom prst="rect">
            <a:avLst/>
          </a:prstGeom>
          <a:noFill/>
        </p:spPr>
        <p:txBody>
          <a:bodyPr wrap="none" rtlCol="0">
            <a:spAutoFit/>
          </a:bodyPr>
          <a:lstStyle/>
          <a:p>
            <a:r>
              <a:rPr lang="en-US" sz="1350" dirty="0">
                <a:solidFill>
                  <a:schemeClr val="bg1"/>
                </a:solidFill>
              </a:rPr>
              <a:t>Single anomaly with</a:t>
            </a:r>
          </a:p>
          <a:p>
            <a:r>
              <a:rPr lang="en-US" sz="1350" dirty="0">
                <a:solidFill>
                  <a:schemeClr val="bg1"/>
                </a:solidFill>
              </a:rPr>
              <a:t>Body Parameters shown at top</a:t>
            </a:r>
          </a:p>
        </p:txBody>
      </p:sp>
      <p:sp>
        <p:nvSpPr>
          <p:cNvPr id="10" name="TextBox 9"/>
          <p:cNvSpPr txBox="1"/>
          <p:nvPr/>
        </p:nvSpPr>
        <p:spPr>
          <a:xfrm>
            <a:off x="364221" y="1255579"/>
            <a:ext cx="5362709" cy="1077218"/>
          </a:xfrm>
          <a:prstGeom prst="rect">
            <a:avLst/>
          </a:prstGeom>
          <a:noFill/>
        </p:spPr>
        <p:txBody>
          <a:bodyPr wrap="square" rtlCol="0">
            <a:spAutoFit/>
          </a:bodyPr>
          <a:lstStyle/>
          <a:p>
            <a:r>
              <a:rPr lang="en-US" sz="1600" dirty="0">
                <a:solidFill>
                  <a:prstClr val="white"/>
                </a:solidFill>
                <a:latin typeface="Arial" panose="020B0604020202020204" pitchFamily="34" charset="0"/>
                <a:cs typeface="Arial" panose="020B0604020202020204" pitchFamily="34" charset="0"/>
              </a:rPr>
              <a:t>Dimensions and locations of model bodies (vertical pipes in these cases) are automatically adjusted until the modeled anomaly (red line) closely matches the airborne data (black line).</a:t>
            </a:r>
          </a:p>
        </p:txBody>
      </p:sp>
      <p:pic>
        <p:nvPicPr>
          <p:cNvPr id="13" name="Picture 12" descr="EAA_LOGO_Black.jpg"/>
          <p:cNvPicPr>
            <a:picLocks noChangeAspect="1"/>
          </p:cNvPicPr>
          <p:nvPr/>
        </p:nvPicPr>
        <p:blipFill>
          <a:blip r:embed="rId5"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14" name="Picture 2" descr="http://www.uwyo.edu/polarbear/USGS%20logo.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111707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686800" cy="1143000"/>
          </a:xfrm>
        </p:spPr>
        <p:txBody>
          <a:bodyPr>
            <a:noAutofit/>
          </a:bodyPr>
          <a:lstStyle/>
          <a:p>
            <a:r>
              <a:rPr lang="en-US" sz="2800" b="1" cap="all" dirty="0">
                <a:solidFill>
                  <a:schemeClr val="bg1"/>
                </a:solidFill>
              </a:rPr>
              <a:t>The inversion results for the 16 blocks, with depth to top of bodies depicted with dot symbols</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9635" y="1591545"/>
            <a:ext cx="8944730" cy="3812388"/>
          </a:xfrm>
        </p:spPr>
      </p:pic>
      <p:sp>
        <p:nvSpPr>
          <p:cNvPr id="6" name="TextBox 5"/>
          <p:cNvSpPr txBox="1"/>
          <p:nvPr/>
        </p:nvSpPr>
        <p:spPr>
          <a:xfrm>
            <a:off x="1752600" y="5410200"/>
            <a:ext cx="2209800" cy="1200329"/>
          </a:xfrm>
          <a:prstGeom prst="rect">
            <a:avLst/>
          </a:prstGeom>
          <a:noFill/>
        </p:spPr>
        <p:txBody>
          <a:bodyPr wrap="square" rtlCol="0">
            <a:spAutoFit/>
          </a:bodyPr>
          <a:lstStyle/>
          <a:p>
            <a:r>
              <a:rPr lang="en-US" dirty="0">
                <a:solidFill>
                  <a:schemeClr val="bg1"/>
                </a:solidFill>
              </a:rPr>
              <a:t>Dot Symbols</a:t>
            </a:r>
          </a:p>
          <a:p>
            <a:pPr marL="285750" indent="-285750">
              <a:buFont typeface="Arial" panose="020B0604020202020204" pitchFamily="34" charset="0"/>
              <a:buChar char="•"/>
            </a:pPr>
            <a:r>
              <a:rPr lang="en-US" dirty="0">
                <a:solidFill>
                  <a:schemeClr val="tx2">
                    <a:lumMod val="60000"/>
                    <a:lumOff val="40000"/>
                  </a:schemeClr>
                </a:solidFill>
              </a:rPr>
              <a:t>Blue = shallow</a:t>
            </a:r>
          </a:p>
          <a:p>
            <a:pPr marL="285750" indent="-285750">
              <a:buFont typeface="Arial" panose="020B0604020202020204" pitchFamily="34" charset="0"/>
              <a:buChar char="•"/>
            </a:pPr>
            <a:r>
              <a:rPr lang="en-US" dirty="0">
                <a:solidFill>
                  <a:srgbClr val="CCFF33"/>
                </a:solidFill>
              </a:rPr>
              <a:t>Yellow = medium</a:t>
            </a:r>
          </a:p>
          <a:p>
            <a:pPr marL="285750" indent="-285750">
              <a:buFont typeface="Arial" panose="020B0604020202020204" pitchFamily="34" charset="0"/>
              <a:buChar char="•"/>
            </a:pPr>
            <a:r>
              <a:rPr lang="en-US" dirty="0">
                <a:solidFill>
                  <a:srgbClr val="FF6600"/>
                </a:solidFill>
              </a:rPr>
              <a:t>Orange = deep</a:t>
            </a:r>
          </a:p>
        </p:txBody>
      </p:sp>
      <p:pic>
        <p:nvPicPr>
          <p:cNvPr id="7" name="Picture 6" descr="EAA_LOGO_Black.jpg"/>
          <p:cNvPicPr>
            <a:picLocks noChangeAspect="1"/>
          </p:cNvPicPr>
          <p:nvPr/>
        </p:nvPicPr>
        <p:blipFill>
          <a:blip r:embed="rId3"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8" name="Picture 2" descr="http://www.uwyo.edu/polarbear/USGS%20logo.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1880851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2717" y="762000"/>
            <a:ext cx="8229600" cy="1143000"/>
          </a:xfrm>
        </p:spPr>
        <p:txBody>
          <a:bodyPr>
            <a:normAutofit/>
          </a:bodyPr>
          <a:lstStyle/>
          <a:p>
            <a:r>
              <a:rPr lang="en-US" sz="2800" b="1" cap="all" dirty="0">
                <a:solidFill>
                  <a:schemeClr val="bg1"/>
                </a:solidFill>
              </a:rPr>
              <a:t>Surface geologic map with depth symbols</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9635" y="1655167"/>
            <a:ext cx="8815765" cy="3757421"/>
          </a:xfrm>
        </p:spPr>
      </p:pic>
      <p:sp>
        <p:nvSpPr>
          <p:cNvPr id="6" name="TextBox 5"/>
          <p:cNvSpPr txBox="1"/>
          <p:nvPr/>
        </p:nvSpPr>
        <p:spPr>
          <a:xfrm>
            <a:off x="1752600" y="5410200"/>
            <a:ext cx="2209800" cy="1200329"/>
          </a:xfrm>
          <a:prstGeom prst="rect">
            <a:avLst/>
          </a:prstGeom>
          <a:noFill/>
        </p:spPr>
        <p:txBody>
          <a:bodyPr wrap="square" rtlCol="0">
            <a:spAutoFit/>
          </a:bodyPr>
          <a:lstStyle/>
          <a:p>
            <a:r>
              <a:rPr lang="en-US" dirty="0">
                <a:solidFill>
                  <a:schemeClr val="bg1"/>
                </a:solidFill>
              </a:rPr>
              <a:t>Dot Symbols</a:t>
            </a:r>
          </a:p>
          <a:p>
            <a:pPr marL="285750" indent="-285750">
              <a:buFont typeface="Arial" panose="020B0604020202020204" pitchFamily="34" charset="0"/>
              <a:buChar char="•"/>
            </a:pPr>
            <a:r>
              <a:rPr lang="en-US" dirty="0">
                <a:solidFill>
                  <a:schemeClr val="tx2">
                    <a:lumMod val="60000"/>
                    <a:lumOff val="40000"/>
                  </a:schemeClr>
                </a:solidFill>
              </a:rPr>
              <a:t>Blue = shallow</a:t>
            </a:r>
          </a:p>
          <a:p>
            <a:pPr marL="285750" indent="-285750">
              <a:buFont typeface="Arial" panose="020B0604020202020204" pitchFamily="34" charset="0"/>
              <a:buChar char="•"/>
            </a:pPr>
            <a:r>
              <a:rPr lang="en-US" dirty="0">
                <a:solidFill>
                  <a:srgbClr val="CCFF33"/>
                </a:solidFill>
              </a:rPr>
              <a:t>Yellow = medium</a:t>
            </a:r>
          </a:p>
          <a:p>
            <a:pPr marL="285750" indent="-285750">
              <a:buFont typeface="Arial" panose="020B0604020202020204" pitchFamily="34" charset="0"/>
              <a:buChar char="•"/>
            </a:pPr>
            <a:r>
              <a:rPr lang="en-US" dirty="0">
                <a:solidFill>
                  <a:srgbClr val="FF6600"/>
                </a:solidFill>
              </a:rPr>
              <a:t>Orange = deep</a:t>
            </a:r>
          </a:p>
        </p:txBody>
      </p:sp>
      <p:pic>
        <p:nvPicPr>
          <p:cNvPr id="7" name="Picture 6" descr="EAA_LOGO_Black.jpg"/>
          <p:cNvPicPr>
            <a:picLocks noChangeAspect="1"/>
          </p:cNvPicPr>
          <p:nvPr/>
        </p:nvPicPr>
        <p:blipFill>
          <a:blip r:embed="rId3" cstate="screen">
            <a:extLst>
              <a:ext uri="{28A0092B-C50C-407E-A947-70E740481C1C}">
                <a14:useLocalDpi xmlns:a14="http://schemas.microsoft.com/office/drawing/2010/main"/>
              </a:ext>
            </a:extLst>
          </a:blip>
          <a:srcRect l="6529" r="8592"/>
          <a:stretch>
            <a:fillRect/>
          </a:stretch>
        </p:blipFill>
        <p:spPr>
          <a:xfrm>
            <a:off x="8077200" y="0"/>
            <a:ext cx="914400" cy="573857"/>
          </a:xfrm>
          <a:prstGeom prst="rect">
            <a:avLst/>
          </a:prstGeom>
        </p:spPr>
      </p:pic>
      <p:pic>
        <p:nvPicPr>
          <p:cNvPr id="8" name="Picture 2" descr="http://www.uwyo.edu/polarbear/USGS%20logo.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76200"/>
            <a:ext cx="1143000" cy="457200"/>
          </a:xfrm>
          <a:prstGeom prst="rect">
            <a:avLst/>
          </a:prstGeom>
          <a:noFill/>
        </p:spPr>
      </p:pic>
    </p:spTree>
    <p:extLst>
      <p:ext uri="{BB962C8B-B14F-4D97-AF65-F5344CB8AC3E}">
        <p14:creationId xmlns:p14="http://schemas.microsoft.com/office/powerpoint/2010/main" val="34005928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049096AD899CD49B4DBD915B796B502" ma:contentTypeVersion="0" ma:contentTypeDescription="Create a new document." ma:contentTypeScope="" ma:versionID="8208fea82636ae4fde7fc7c5a06c143d">
  <xsd:schema xmlns:xsd="http://www.w3.org/2001/XMLSchema" xmlns:xs="http://www.w3.org/2001/XMLSchema" xmlns:p="http://schemas.microsoft.com/office/2006/metadata/properties" targetNamespace="http://schemas.microsoft.com/office/2006/metadata/properties" ma:root="true" ma:fieldsID="c5d82d600f67cb048018d14ff63983e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5C3FB3-C850-45EA-A6AF-32D42C069A2D}">
  <ds:schemaRefs>
    <ds:schemaRef ds:uri="http://schemas.microsoft.com/sharepoint/v3/contenttype/forms"/>
  </ds:schemaRefs>
</ds:datastoreItem>
</file>

<file path=customXml/itemProps2.xml><?xml version="1.0" encoding="utf-8"?>
<ds:datastoreItem xmlns:ds="http://schemas.openxmlformats.org/officeDocument/2006/customXml" ds:itemID="{95C50B73-F5B1-44C3-88BF-A85117E84CEF}">
  <ds:schemaRefs>
    <ds:schemaRef ds:uri="http://purl.org/dc/elements/1.1/"/>
    <ds:schemaRef ds:uri="http://schemas.microsoft.com/office/2006/documentManagement/types"/>
    <ds:schemaRef ds:uri="http://schemas.openxmlformats.org/package/2006/metadata/core-properties"/>
    <ds:schemaRef ds:uri="http://www.w3.org/XML/1998/namespace"/>
    <ds:schemaRef ds:uri="http://purl.org/dc/terms/"/>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3BCC71EA-91EE-4DA2-A6AB-C855239D67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2367</TotalTime>
  <Words>1526</Words>
  <Application>Microsoft Office PowerPoint</Application>
  <PresentationFormat>On-screen Show (4:3)</PresentationFormat>
  <Paragraphs>325</Paragraphs>
  <Slides>53</Slides>
  <Notes>3</Notes>
  <HiddenSlides>0</HiddenSlides>
  <MMClips>0</MMClips>
  <ScaleCrop>false</ScaleCrop>
  <HeadingPairs>
    <vt:vector size="6" baseType="variant">
      <vt:variant>
        <vt:lpstr>Fonts Used</vt:lpstr>
      </vt:variant>
      <vt:variant>
        <vt:i4>9</vt:i4>
      </vt:variant>
      <vt:variant>
        <vt:lpstr>Theme</vt:lpstr>
      </vt:variant>
      <vt:variant>
        <vt:i4>12</vt:i4>
      </vt:variant>
      <vt:variant>
        <vt:lpstr>Slide Titles</vt:lpstr>
      </vt:variant>
      <vt:variant>
        <vt:i4>53</vt:i4>
      </vt:variant>
    </vt:vector>
  </HeadingPairs>
  <TitlesOfParts>
    <vt:vector size="74" baseType="lpstr">
      <vt:lpstr>ＭＳ Ｐゴシック</vt:lpstr>
      <vt:lpstr>Arial</vt:lpstr>
      <vt:lpstr>Avenir Book</vt:lpstr>
      <vt:lpstr>Calibri</vt:lpstr>
      <vt:lpstr>Comic Sans MS</vt:lpstr>
      <vt:lpstr>Monotype Sorts</vt:lpstr>
      <vt:lpstr>Times New Roman</vt:lpstr>
      <vt:lpstr>Verdana</vt:lpstr>
      <vt:lpstr>Wingdings</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PowerPoint Presentation</vt:lpstr>
      <vt:lpstr>PowerPoint Presentation</vt:lpstr>
      <vt:lpstr>Survey area in Medina and Uvalde counties</vt:lpstr>
      <vt:lpstr>High Resolution Aeromag Survey</vt:lpstr>
      <vt:lpstr>Mag survey subdivided into manageable blocks</vt:lpstr>
      <vt:lpstr>Test analysis in block 6</vt:lpstr>
      <vt:lpstr>Preliminary EarthVision Modeling</vt:lpstr>
      <vt:lpstr>The inversion results for the 16 blocks, with depth to top of bodies depicted with dot symbols</vt:lpstr>
      <vt:lpstr>Surface geologic map with depth symbols</vt:lpstr>
      <vt:lpstr>Geologic map with depths to anomalies</vt:lpstr>
      <vt:lpstr>Multiple Anomalies</vt:lpstr>
      <vt:lpstr>Sabinal Anomaly</vt:lpstr>
      <vt:lpstr>Deep Creek Anomalies</vt:lpstr>
      <vt:lpstr>Castroville Anomalies</vt:lpstr>
      <vt:lpstr>PowerPoint Presentation</vt:lpstr>
      <vt:lpstr>PowerPoint Presentation</vt:lpstr>
      <vt:lpstr>Camp Bullis Karst Database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Contemporary AEM systems</vt:lpstr>
      <vt:lpstr>PowerPoint Presentation</vt:lpstr>
      <vt:lpstr>AEM Principles</vt:lpstr>
      <vt:lpstr>PowerPoint Presentation</vt:lpstr>
      <vt:lpstr>PowerPoint Presentation</vt:lpstr>
      <vt:lpstr>Interpreting Resistivity Values</vt:lpstr>
      <vt:lpstr>Status of Project</vt:lpstr>
      <vt:lpstr>Camp Bullis Karst Feature Database</vt:lpstr>
      <vt:lpstr>Karst Features within 50 m of Flightlines</vt:lpstr>
      <vt:lpstr>Apparent resistivity at 115 kHz</vt:lpstr>
      <vt:lpstr>Resistivity-depth Inversions</vt:lpstr>
      <vt:lpstr>Inverted Resistivity at Depth Below Ground Surface</vt:lpstr>
      <vt:lpstr>Inverted Resistivity at Fixed Elevation  Above Mean Sea Level</vt:lpstr>
      <vt:lpstr>Curtain Diagram of Inverted Profiles</vt:lpstr>
      <vt:lpstr>Working within Geosoft</vt:lpstr>
      <vt:lpstr>Resistivity-Depth Sections (left justified)</vt:lpstr>
      <vt:lpstr>PowerPoint Presentation</vt:lpstr>
      <vt:lpstr>Correlating Resistivity Zones with Karst Features</vt:lpstr>
      <vt:lpstr>PowerPoint Presentation</vt:lpstr>
      <vt:lpstr>PowerPoint Presentation</vt:lpstr>
      <vt:lpstr>HEM System at Seco</vt:lpstr>
      <vt:lpstr>PowerPoint Presentation</vt:lpstr>
      <vt:lpstr>PowerPoint Presentation</vt:lpstr>
      <vt:lpstr>PowerPoint Presentation</vt:lpstr>
      <vt:lpstr>Australia</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Marcus Gary</dc:creator>
  <cp:lastModifiedBy>Elizabeth Woody</cp:lastModifiedBy>
  <cp:revision>82</cp:revision>
  <dcterms:created xsi:type="dcterms:W3CDTF">2012-04-17T20:36:37Z</dcterms:created>
  <dcterms:modified xsi:type="dcterms:W3CDTF">2018-02-16T22:33:30Z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0x010100A049096AD899CD49B4DBD915B796B502</vt:lpwstr>
  </property>
  <property fmtid="{D5CDD505-2E9C-101B-9397-08002B2CF9AE}" pid="3" name="IsMyDocuments">
    <vt:bool>true</vt:bool>
  </property>
</Properties>
</file>